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7"/>
  </p:notesMasterIdLst>
  <p:handoutMasterIdLst>
    <p:handoutMasterId r:id="rId48"/>
  </p:handoutMasterIdLst>
  <p:sldIdLst>
    <p:sldId id="430" r:id="rId2"/>
    <p:sldId id="431" r:id="rId3"/>
    <p:sldId id="454" r:id="rId4"/>
    <p:sldId id="483" r:id="rId5"/>
    <p:sldId id="477" r:id="rId6"/>
    <p:sldId id="447" r:id="rId7"/>
    <p:sldId id="384" r:id="rId8"/>
    <p:sldId id="448" r:id="rId9"/>
    <p:sldId id="484" r:id="rId10"/>
    <p:sldId id="370" r:id="rId11"/>
    <p:sldId id="459" r:id="rId12"/>
    <p:sldId id="425" r:id="rId13"/>
    <p:sldId id="434" r:id="rId14"/>
    <p:sldId id="468" r:id="rId15"/>
    <p:sldId id="485" r:id="rId16"/>
    <p:sldId id="386" r:id="rId17"/>
    <p:sldId id="452" r:id="rId18"/>
    <p:sldId id="446" r:id="rId19"/>
    <p:sldId id="476" r:id="rId20"/>
    <p:sldId id="475" r:id="rId21"/>
    <p:sldId id="458" r:id="rId22"/>
    <p:sldId id="392" r:id="rId23"/>
    <p:sldId id="449" r:id="rId24"/>
    <p:sldId id="399" r:id="rId25"/>
    <p:sldId id="486" r:id="rId26"/>
    <p:sldId id="426" r:id="rId27"/>
    <p:sldId id="387" r:id="rId28"/>
    <p:sldId id="388" r:id="rId29"/>
    <p:sldId id="393" r:id="rId30"/>
    <p:sldId id="389" r:id="rId31"/>
    <p:sldId id="407" r:id="rId32"/>
    <p:sldId id="390" r:id="rId33"/>
    <p:sldId id="450" r:id="rId34"/>
    <p:sldId id="487" r:id="rId35"/>
    <p:sldId id="402" r:id="rId36"/>
    <p:sldId id="398" r:id="rId37"/>
    <p:sldId id="403" r:id="rId38"/>
    <p:sldId id="466" r:id="rId39"/>
    <p:sldId id="467" r:id="rId40"/>
    <p:sldId id="404" r:id="rId41"/>
    <p:sldId id="412" r:id="rId42"/>
    <p:sldId id="442" r:id="rId43"/>
    <p:sldId id="443" r:id="rId44"/>
    <p:sldId id="488" r:id="rId45"/>
    <p:sldId id="489" r:id="rId4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DE4"/>
    <a:srgbClr val="FFFFFF"/>
    <a:srgbClr val="3F9C35"/>
    <a:srgbClr val="34B233"/>
    <a:srgbClr val="000000"/>
    <a:srgbClr val="292929"/>
    <a:srgbClr val="D5D2CA"/>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74106" autoAdjust="0"/>
  </p:normalViewPr>
  <p:slideViewPr>
    <p:cSldViewPr snapToGrid="0" showGuides="1">
      <p:cViewPr varScale="1">
        <p:scale>
          <a:sx n="69" d="100"/>
          <a:sy n="69" d="100"/>
        </p:scale>
        <p:origin x="1728" y="72"/>
      </p:cViewPr>
      <p:guideLst>
        <p:guide orient="horz" pos="1219"/>
        <p:guide orient="horz" pos="147"/>
        <p:guide orient="horz"/>
        <p:guide orient="horz" pos="3756"/>
        <p:guide pos="339"/>
        <p:guide pos="5633"/>
      </p:guideLst>
    </p:cSldViewPr>
  </p:slideViewPr>
  <p:outlineViewPr>
    <p:cViewPr>
      <p:scale>
        <a:sx n="33" d="100"/>
        <a:sy n="33" d="100"/>
      </p:scale>
      <p:origin x="0" y="-5166"/>
    </p:cViewPr>
  </p:outlineViewPr>
  <p:notesTextViewPr>
    <p:cViewPr>
      <p:scale>
        <a:sx n="80" d="100"/>
        <a:sy n="80" d="100"/>
      </p:scale>
      <p:origin x="0" y="0"/>
    </p:cViewPr>
  </p:notesTextViewPr>
  <p:sorterViewPr>
    <p:cViewPr>
      <p:scale>
        <a:sx n="100" d="100"/>
        <a:sy n="100" d="100"/>
      </p:scale>
      <p:origin x="0" y="0"/>
    </p:cViewPr>
  </p:sorterViewPr>
  <p:notesViewPr>
    <p:cSldViewPr snapToGrid="0">
      <p:cViewPr varScale="1">
        <p:scale>
          <a:sx n="58" d="100"/>
          <a:sy n="58" d="100"/>
        </p:scale>
        <p:origin x="28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A23C7-229D-4A0B-A03F-47A1E15A7555}" type="doc">
      <dgm:prSet loTypeId="urn:microsoft.com/office/officeart/2005/8/layout/process2" loCatId="process" qsTypeId="urn:microsoft.com/office/officeart/2005/8/quickstyle/simple5" qsCatId="simple" csTypeId="urn:microsoft.com/office/officeart/2005/8/colors/colorful4" csCatId="colorful" phldr="1"/>
      <dgm:spPr/>
    </dgm:pt>
    <dgm:pt modelId="{FDB369BA-9970-48FD-984C-8C7DB0A70847}">
      <dgm:prSet phldrT="[Text]"/>
      <dgm:spPr/>
      <dgm:t>
        <a:bodyPr/>
        <a:lstStyle/>
        <a:p>
          <a:r>
            <a:rPr dirty="0"/>
            <a:t>Objetivos y diseño</a:t>
          </a:r>
          <a:endParaRPr lang="es-ES" dirty="0"/>
        </a:p>
      </dgm:t>
    </dgm:pt>
    <dgm:pt modelId="{60660487-8D22-4AD7-B36E-5C99913EB109}" type="parTrans" cxnId="{450D2C0A-51D0-4ACE-A9D5-676DC774F143}">
      <dgm:prSet/>
      <dgm:spPr/>
      <dgm:t>
        <a:bodyPr/>
        <a:lstStyle/>
        <a:p>
          <a:endParaRPr lang="de-DE"/>
        </a:p>
      </dgm:t>
    </dgm:pt>
    <dgm:pt modelId="{B9BBF60C-7B56-4FB2-9AB2-785D623662A3}" type="sibTrans" cxnId="{450D2C0A-51D0-4ACE-A9D5-676DC774F143}">
      <dgm:prSet/>
      <dgm:spPr/>
      <dgm:t>
        <a:bodyPr/>
        <a:lstStyle/>
        <a:p>
          <a:endParaRPr lang="de-DE"/>
        </a:p>
      </dgm:t>
    </dgm:pt>
    <dgm:pt modelId="{7C2B4E35-98E5-448D-BDBA-8DEF9EFA51B6}">
      <dgm:prSet phldrT="[Text]"/>
      <dgm:spPr/>
      <dgm:t>
        <a:bodyPr/>
        <a:lstStyle/>
        <a:p>
          <a:r>
            <a:rPr lang="es-AR" noProof="0" dirty="0" smtClean="0"/>
            <a:t>Establecimiento del sistema de vigilancia</a:t>
          </a:r>
          <a:endParaRPr lang="es-AR" noProof="0" dirty="0"/>
        </a:p>
      </dgm:t>
    </dgm:pt>
    <dgm:pt modelId="{C97109A1-080D-4AED-9AF2-FCB4836C1254}" type="parTrans" cxnId="{84712399-ED03-482E-85ED-351ECBE68015}">
      <dgm:prSet/>
      <dgm:spPr/>
      <dgm:t>
        <a:bodyPr/>
        <a:lstStyle/>
        <a:p>
          <a:endParaRPr lang="de-DE"/>
        </a:p>
      </dgm:t>
    </dgm:pt>
    <dgm:pt modelId="{46414139-D3A3-44A4-B283-C60EAF779D24}" type="sibTrans" cxnId="{84712399-ED03-482E-85ED-351ECBE68015}">
      <dgm:prSet/>
      <dgm:spPr/>
      <dgm:t>
        <a:bodyPr/>
        <a:lstStyle/>
        <a:p>
          <a:endParaRPr lang="de-DE"/>
        </a:p>
      </dgm:t>
    </dgm:pt>
    <dgm:pt modelId="{40FE2432-75D0-4056-B17B-DD2C11A9DCED}">
      <dgm:prSet phldrT="[Text]"/>
      <dgm:spPr/>
      <dgm:t>
        <a:bodyPr/>
        <a:lstStyle/>
        <a:p>
          <a:r>
            <a:rPr lang="es-419" noProof="0" dirty="0" smtClean="0"/>
            <a:t>Análisis e informes</a:t>
          </a:r>
          <a:endParaRPr lang="es-419" noProof="0" dirty="0"/>
        </a:p>
      </dgm:t>
    </dgm:pt>
    <dgm:pt modelId="{45A30517-3752-473B-B442-34DFB3F2EB59}" type="parTrans" cxnId="{552B0FD7-B506-4D07-A95B-D904C69325CE}">
      <dgm:prSet/>
      <dgm:spPr/>
      <dgm:t>
        <a:bodyPr/>
        <a:lstStyle/>
        <a:p>
          <a:endParaRPr lang="de-DE"/>
        </a:p>
      </dgm:t>
    </dgm:pt>
    <dgm:pt modelId="{3EE6EAF3-432E-49CD-A311-B7AEC4DF7634}" type="sibTrans" cxnId="{552B0FD7-B506-4D07-A95B-D904C69325CE}">
      <dgm:prSet/>
      <dgm:spPr/>
      <dgm:t>
        <a:bodyPr/>
        <a:lstStyle/>
        <a:p>
          <a:endParaRPr lang="de-DE"/>
        </a:p>
      </dgm:t>
    </dgm:pt>
    <dgm:pt modelId="{2BA6A765-5B9D-4260-91DB-14B4A346441F}" type="pres">
      <dgm:prSet presAssocID="{DDEA23C7-229D-4A0B-A03F-47A1E15A7555}" presName="linearFlow" presStyleCnt="0">
        <dgm:presLayoutVars>
          <dgm:resizeHandles val="exact"/>
        </dgm:presLayoutVars>
      </dgm:prSet>
      <dgm:spPr/>
    </dgm:pt>
    <dgm:pt modelId="{08C1C7FE-83FF-4525-8DC0-82D4A28834EB}" type="pres">
      <dgm:prSet presAssocID="{FDB369BA-9970-48FD-984C-8C7DB0A70847}" presName="node" presStyleLbl="node1" presStyleIdx="0" presStyleCnt="3">
        <dgm:presLayoutVars>
          <dgm:bulletEnabled val="1"/>
        </dgm:presLayoutVars>
      </dgm:prSet>
      <dgm:spPr/>
      <dgm:t>
        <a:bodyPr/>
        <a:lstStyle/>
        <a:p>
          <a:endParaRPr lang="de-DE"/>
        </a:p>
      </dgm:t>
    </dgm:pt>
    <dgm:pt modelId="{F2052F51-FECF-46F9-A431-A1D36FC1FA4B}" type="pres">
      <dgm:prSet presAssocID="{B9BBF60C-7B56-4FB2-9AB2-785D623662A3}" presName="sibTrans" presStyleLbl="sibTrans2D1" presStyleIdx="0" presStyleCnt="2"/>
      <dgm:spPr/>
      <dgm:t>
        <a:bodyPr/>
        <a:lstStyle/>
        <a:p>
          <a:endParaRPr lang="de-DE"/>
        </a:p>
      </dgm:t>
    </dgm:pt>
    <dgm:pt modelId="{CDC144D5-C74F-49BF-90EE-60773668D169}" type="pres">
      <dgm:prSet presAssocID="{B9BBF60C-7B56-4FB2-9AB2-785D623662A3}" presName="connectorText" presStyleLbl="sibTrans2D1" presStyleIdx="0" presStyleCnt="2"/>
      <dgm:spPr/>
      <dgm:t>
        <a:bodyPr/>
        <a:lstStyle/>
        <a:p>
          <a:endParaRPr lang="de-DE"/>
        </a:p>
      </dgm:t>
    </dgm:pt>
    <dgm:pt modelId="{7FE861C8-81EE-4CDF-AF85-A0B8B5A7A751}" type="pres">
      <dgm:prSet presAssocID="{7C2B4E35-98E5-448D-BDBA-8DEF9EFA51B6}" presName="node" presStyleLbl="node1" presStyleIdx="1" presStyleCnt="3">
        <dgm:presLayoutVars>
          <dgm:bulletEnabled val="1"/>
        </dgm:presLayoutVars>
      </dgm:prSet>
      <dgm:spPr/>
      <dgm:t>
        <a:bodyPr/>
        <a:lstStyle/>
        <a:p>
          <a:endParaRPr lang="de-DE"/>
        </a:p>
      </dgm:t>
    </dgm:pt>
    <dgm:pt modelId="{B62290B9-DA20-4474-81F1-B8BAA7E90FA8}" type="pres">
      <dgm:prSet presAssocID="{46414139-D3A3-44A4-B283-C60EAF779D24}" presName="sibTrans" presStyleLbl="sibTrans2D1" presStyleIdx="1" presStyleCnt="2"/>
      <dgm:spPr/>
      <dgm:t>
        <a:bodyPr/>
        <a:lstStyle/>
        <a:p>
          <a:endParaRPr lang="de-DE"/>
        </a:p>
      </dgm:t>
    </dgm:pt>
    <dgm:pt modelId="{559F2949-9556-4037-B2A0-D99887066AFE}" type="pres">
      <dgm:prSet presAssocID="{46414139-D3A3-44A4-B283-C60EAF779D24}" presName="connectorText" presStyleLbl="sibTrans2D1" presStyleIdx="1" presStyleCnt="2"/>
      <dgm:spPr/>
      <dgm:t>
        <a:bodyPr/>
        <a:lstStyle/>
        <a:p>
          <a:endParaRPr lang="de-DE"/>
        </a:p>
      </dgm:t>
    </dgm:pt>
    <dgm:pt modelId="{6C58B4FE-3669-4F48-AC80-6D8CE3372126}" type="pres">
      <dgm:prSet presAssocID="{40FE2432-75D0-4056-B17B-DD2C11A9DCED}" presName="node" presStyleLbl="node1" presStyleIdx="2" presStyleCnt="3">
        <dgm:presLayoutVars>
          <dgm:bulletEnabled val="1"/>
        </dgm:presLayoutVars>
      </dgm:prSet>
      <dgm:spPr/>
      <dgm:t>
        <a:bodyPr/>
        <a:lstStyle/>
        <a:p>
          <a:endParaRPr lang="de-DE"/>
        </a:p>
      </dgm:t>
    </dgm:pt>
  </dgm:ptLst>
  <dgm:cxnLst>
    <dgm:cxn modelId="{6A0F324B-2D84-48A3-9978-22DB25EAB62B}" type="presOf" srcId="{46414139-D3A3-44A4-B283-C60EAF779D24}" destId="{B62290B9-DA20-4474-81F1-B8BAA7E90FA8}" srcOrd="0" destOrd="0" presId="urn:microsoft.com/office/officeart/2005/8/layout/process2"/>
    <dgm:cxn modelId="{89E2398F-E5D1-40FC-B8B7-D20CBEADE83E}" type="presOf" srcId="{B9BBF60C-7B56-4FB2-9AB2-785D623662A3}" destId="{CDC144D5-C74F-49BF-90EE-60773668D169}" srcOrd="1" destOrd="0" presId="urn:microsoft.com/office/officeart/2005/8/layout/process2"/>
    <dgm:cxn modelId="{A0C6F150-5446-4838-937D-03389D015105}" type="presOf" srcId="{7C2B4E35-98E5-448D-BDBA-8DEF9EFA51B6}" destId="{7FE861C8-81EE-4CDF-AF85-A0B8B5A7A751}" srcOrd="0" destOrd="0" presId="urn:microsoft.com/office/officeart/2005/8/layout/process2"/>
    <dgm:cxn modelId="{300F0D94-63B0-4A61-B3BF-B2AF284C6749}" type="presOf" srcId="{46414139-D3A3-44A4-B283-C60EAF779D24}" destId="{559F2949-9556-4037-B2A0-D99887066AFE}" srcOrd="1" destOrd="0" presId="urn:microsoft.com/office/officeart/2005/8/layout/process2"/>
    <dgm:cxn modelId="{552B0FD7-B506-4D07-A95B-D904C69325CE}" srcId="{DDEA23C7-229D-4A0B-A03F-47A1E15A7555}" destId="{40FE2432-75D0-4056-B17B-DD2C11A9DCED}" srcOrd="2" destOrd="0" parTransId="{45A30517-3752-473B-B442-34DFB3F2EB59}" sibTransId="{3EE6EAF3-432E-49CD-A311-B7AEC4DF7634}"/>
    <dgm:cxn modelId="{450D2C0A-51D0-4ACE-A9D5-676DC774F143}" srcId="{DDEA23C7-229D-4A0B-A03F-47A1E15A7555}" destId="{FDB369BA-9970-48FD-984C-8C7DB0A70847}" srcOrd="0" destOrd="0" parTransId="{60660487-8D22-4AD7-B36E-5C99913EB109}" sibTransId="{B9BBF60C-7B56-4FB2-9AB2-785D623662A3}"/>
    <dgm:cxn modelId="{F9EC2AD5-9886-4452-BD30-8BF8E0406D10}" type="presOf" srcId="{DDEA23C7-229D-4A0B-A03F-47A1E15A7555}" destId="{2BA6A765-5B9D-4260-91DB-14B4A346441F}" srcOrd="0" destOrd="0" presId="urn:microsoft.com/office/officeart/2005/8/layout/process2"/>
    <dgm:cxn modelId="{0E32BF97-31C3-4AB1-9CC2-0A004762EB3B}" type="presOf" srcId="{40FE2432-75D0-4056-B17B-DD2C11A9DCED}" destId="{6C58B4FE-3669-4F48-AC80-6D8CE3372126}" srcOrd="0" destOrd="0" presId="urn:microsoft.com/office/officeart/2005/8/layout/process2"/>
    <dgm:cxn modelId="{C54A7756-3347-4EE7-95D0-F60A84EFD412}" type="presOf" srcId="{FDB369BA-9970-48FD-984C-8C7DB0A70847}" destId="{08C1C7FE-83FF-4525-8DC0-82D4A28834EB}" srcOrd="0" destOrd="0" presId="urn:microsoft.com/office/officeart/2005/8/layout/process2"/>
    <dgm:cxn modelId="{84712399-ED03-482E-85ED-351ECBE68015}" srcId="{DDEA23C7-229D-4A0B-A03F-47A1E15A7555}" destId="{7C2B4E35-98E5-448D-BDBA-8DEF9EFA51B6}" srcOrd="1" destOrd="0" parTransId="{C97109A1-080D-4AED-9AF2-FCB4836C1254}" sibTransId="{46414139-D3A3-44A4-B283-C60EAF779D24}"/>
    <dgm:cxn modelId="{77EED8AC-9BF5-4A1C-B07D-7C57D19223F0}" type="presOf" srcId="{B9BBF60C-7B56-4FB2-9AB2-785D623662A3}" destId="{F2052F51-FECF-46F9-A431-A1D36FC1FA4B}" srcOrd="0" destOrd="0" presId="urn:microsoft.com/office/officeart/2005/8/layout/process2"/>
    <dgm:cxn modelId="{3BB652E2-13BC-47C8-952B-973FBDDDF805}" type="presParOf" srcId="{2BA6A765-5B9D-4260-91DB-14B4A346441F}" destId="{08C1C7FE-83FF-4525-8DC0-82D4A28834EB}" srcOrd="0" destOrd="0" presId="urn:microsoft.com/office/officeart/2005/8/layout/process2"/>
    <dgm:cxn modelId="{66B6B3DF-1DA4-4282-91CA-29DFD7892935}" type="presParOf" srcId="{2BA6A765-5B9D-4260-91DB-14B4A346441F}" destId="{F2052F51-FECF-46F9-A431-A1D36FC1FA4B}" srcOrd="1" destOrd="0" presId="urn:microsoft.com/office/officeart/2005/8/layout/process2"/>
    <dgm:cxn modelId="{199C74E6-87F1-40EC-9CB2-115C78471266}" type="presParOf" srcId="{F2052F51-FECF-46F9-A431-A1D36FC1FA4B}" destId="{CDC144D5-C74F-49BF-90EE-60773668D169}" srcOrd="0" destOrd="0" presId="urn:microsoft.com/office/officeart/2005/8/layout/process2"/>
    <dgm:cxn modelId="{F0B204D8-E977-4E41-873D-216094F7D696}" type="presParOf" srcId="{2BA6A765-5B9D-4260-91DB-14B4A346441F}" destId="{7FE861C8-81EE-4CDF-AF85-A0B8B5A7A751}" srcOrd="2" destOrd="0" presId="urn:microsoft.com/office/officeart/2005/8/layout/process2"/>
    <dgm:cxn modelId="{7BFE3A19-1A66-48E1-AF79-00975DD996E1}" type="presParOf" srcId="{2BA6A765-5B9D-4260-91DB-14B4A346441F}" destId="{B62290B9-DA20-4474-81F1-B8BAA7E90FA8}" srcOrd="3" destOrd="0" presId="urn:microsoft.com/office/officeart/2005/8/layout/process2"/>
    <dgm:cxn modelId="{8DF40939-C536-4997-B273-1CF7526DD738}" type="presParOf" srcId="{B62290B9-DA20-4474-81F1-B8BAA7E90FA8}" destId="{559F2949-9556-4037-B2A0-D99887066AFE}" srcOrd="0" destOrd="0" presId="urn:microsoft.com/office/officeart/2005/8/layout/process2"/>
    <dgm:cxn modelId="{BE9D7D31-16FF-41EC-B921-61CA692FF186}" type="presParOf" srcId="{2BA6A765-5B9D-4260-91DB-14B4A346441F}" destId="{6C58B4FE-3669-4F48-AC80-6D8CE3372126}"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C7FE-83FF-4525-8DC0-82D4A28834EB}">
      <dsp:nvSpPr>
        <dsp:cNvPr id="0" name=""/>
        <dsp:cNvSpPr/>
      </dsp:nvSpPr>
      <dsp:spPr>
        <a:xfrm>
          <a:off x="847568" y="0"/>
          <a:ext cx="2267426" cy="12596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sz="2000" kern="1200" dirty="0"/>
            <a:t>Objetivos y diseño</a:t>
          </a:r>
          <a:endParaRPr lang="es-ES" sz="2000" kern="1200" dirty="0"/>
        </a:p>
      </dsp:txBody>
      <dsp:txXfrm>
        <a:off x="884463" y="36895"/>
        <a:ext cx="2193636" cy="1185891"/>
      </dsp:txXfrm>
    </dsp:sp>
    <dsp:sp modelId="{F2052F51-FECF-46F9-A431-A1D36FC1FA4B}">
      <dsp:nvSpPr>
        <dsp:cNvPr id="0" name=""/>
        <dsp:cNvSpPr/>
      </dsp:nvSpPr>
      <dsp:spPr>
        <a:xfrm rot="5400000">
          <a:off x="1745091" y="1291173"/>
          <a:ext cx="472380" cy="56685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rot="-5400000">
        <a:off x="1811224" y="1338411"/>
        <a:ext cx="340114" cy="330666"/>
      </dsp:txXfrm>
    </dsp:sp>
    <dsp:sp modelId="{7FE861C8-81EE-4CDF-AF85-A0B8B5A7A751}">
      <dsp:nvSpPr>
        <dsp:cNvPr id="0" name=""/>
        <dsp:cNvSpPr/>
      </dsp:nvSpPr>
      <dsp:spPr>
        <a:xfrm>
          <a:off x="847568" y="1889521"/>
          <a:ext cx="2267426" cy="1259681"/>
        </a:xfrm>
        <a:prstGeom prst="roundRect">
          <a:avLst>
            <a:gd name="adj" fmla="val 10000"/>
          </a:avLst>
        </a:prstGeom>
        <a:gradFill rotWithShape="0">
          <a:gsLst>
            <a:gs pos="0">
              <a:schemeClr val="accent4">
                <a:hueOff val="5394914"/>
                <a:satOff val="0"/>
                <a:lumOff val="-9412"/>
                <a:alphaOff val="0"/>
                <a:shade val="51000"/>
                <a:satMod val="130000"/>
              </a:schemeClr>
            </a:gs>
            <a:gs pos="80000">
              <a:schemeClr val="accent4">
                <a:hueOff val="5394914"/>
                <a:satOff val="0"/>
                <a:lumOff val="-9412"/>
                <a:alphaOff val="0"/>
                <a:shade val="93000"/>
                <a:satMod val="130000"/>
              </a:schemeClr>
            </a:gs>
            <a:gs pos="100000">
              <a:schemeClr val="accent4">
                <a:hueOff val="5394914"/>
                <a:satOff val="0"/>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kern="1200" noProof="0" dirty="0" smtClean="0"/>
            <a:t>Establecimiento del sistema de vigilancia</a:t>
          </a:r>
          <a:endParaRPr lang="es-AR" sz="2000" kern="1200" noProof="0" dirty="0"/>
        </a:p>
      </dsp:txBody>
      <dsp:txXfrm>
        <a:off x="884463" y="1926416"/>
        <a:ext cx="2193636" cy="1185891"/>
      </dsp:txXfrm>
    </dsp:sp>
    <dsp:sp modelId="{B62290B9-DA20-4474-81F1-B8BAA7E90FA8}">
      <dsp:nvSpPr>
        <dsp:cNvPr id="0" name=""/>
        <dsp:cNvSpPr/>
      </dsp:nvSpPr>
      <dsp:spPr>
        <a:xfrm rot="5400000">
          <a:off x="1745091" y="3180695"/>
          <a:ext cx="472380" cy="566856"/>
        </a:xfrm>
        <a:prstGeom prst="rightArrow">
          <a:avLst>
            <a:gd name="adj1" fmla="val 60000"/>
            <a:gd name="adj2" fmla="val 5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rot="-5400000">
        <a:off x="1811224" y="3227933"/>
        <a:ext cx="340114" cy="330666"/>
      </dsp:txXfrm>
    </dsp:sp>
    <dsp:sp modelId="{6C58B4FE-3669-4F48-AC80-6D8CE3372126}">
      <dsp:nvSpPr>
        <dsp:cNvPr id="0" name=""/>
        <dsp:cNvSpPr/>
      </dsp:nvSpPr>
      <dsp:spPr>
        <a:xfrm>
          <a:off x="847568" y="3779043"/>
          <a:ext cx="2267426" cy="1259681"/>
        </a:xfrm>
        <a:prstGeom prst="roundRect">
          <a:avLst>
            <a:gd name="adj" fmla="val 1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419" sz="2000" kern="1200" noProof="0" dirty="0" smtClean="0"/>
            <a:t>Análisis e informes</a:t>
          </a:r>
          <a:endParaRPr lang="es-419" sz="2000" kern="1200" noProof="0" dirty="0"/>
        </a:p>
      </dsp:txBody>
      <dsp:txXfrm>
        <a:off x="884463" y="3815938"/>
        <a:ext cx="2193636" cy="1185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12-6-2015</a:t>
            </a:fld>
            <a:endParaRPr lang="es-E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es-ES" dirty="0"/>
          </a:p>
        </p:txBody>
      </p:sp>
    </p:spTree>
    <p:extLst>
      <p:ext uri="{BB962C8B-B14F-4D97-AF65-F5344CB8AC3E}">
        <p14:creationId xmlns:p14="http://schemas.microsoft.com/office/powerpoint/2010/main" val="219627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12/06/2015</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REDD+	Reducción de las emisiones derivadas de la deforestación y la degradación de los bosques en los países en desarrollo; y función de la conservación, gestión sostenible de los bosques y aumento de las reservas forestales de carbono en los países en desarrollo</a:t>
            </a:r>
          </a:p>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a:t>
            </a:fld>
            <a:endParaRPr lang="es-ES" dirty="0"/>
          </a:p>
        </p:txBody>
      </p:sp>
    </p:spTree>
    <p:extLst>
      <p:ext uri="{BB962C8B-B14F-4D97-AF65-F5344CB8AC3E}">
        <p14:creationId xmlns:p14="http://schemas.microsoft.com/office/powerpoint/2010/main" val="327710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b="0" i="0" u="none" strike="noStrike" kern="1200" baseline="0" noProof="0" dirty="0" smtClean="0">
                <a:solidFill>
                  <a:schemeClr val="tx1"/>
                </a:solidFill>
                <a:latin typeface="+mn-lt"/>
              </a:rPr>
              <a:t>El objetivo de la función de vigilancia es abordar las necesidades de vigilancia locales e internacionales. </a:t>
            </a:r>
          </a:p>
          <a:p>
            <a:r>
              <a:rPr lang="es-AR" sz="1200" b="0" i="0" u="none" strike="noStrike" kern="1200" baseline="0" noProof="0" dirty="0" smtClean="0">
                <a:solidFill>
                  <a:schemeClr val="tx1"/>
                </a:solidFill>
                <a:latin typeface="+mn-lt"/>
              </a:rPr>
              <a:t>Los objetivos más específicos son: </a:t>
            </a:r>
          </a:p>
          <a:p>
            <a:pPr marL="171450" indent="-171450">
              <a:buFontTx/>
              <a:buChar char="-"/>
            </a:pPr>
            <a:r>
              <a:rPr lang="es-AR" sz="1200" b="0" i="0" u="none" strike="noStrike" kern="1200" baseline="0" noProof="0" dirty="0" smtClean="0">
                <a:solidFill>
                  <a:schemeClr val="tx1"/>
                </a:solidFill>
                <a:latin typeface="+mn-lt"/>
              </a:rPr>
              <a:t>MNV para las actividades de REDD</a:t>
            </a:r>
            <a:r>
              <a:rPr lang="es-AR" sz="1200" b="0" i="0" u="none" strike="noStrike" kern="1200" baseline="0" noProof="0" dirty="0" smtClean="0">
                <a:solidFill>
                  <a:schemeClr val="tx1"/>
                </a:solidFill>
                <a:latin typeface="+mn-lt"/>
              </a:rPr>
              <a:t>+: presentar </a:t>
            </a:r>
            <a:r>
              <a:rPr lang="es-AR" sz="1200" b="0" i="0" u="none" strike="noStrike" kern="1200" baseline="0" noProof="0" dirty="0" smtClean="0">
                <a:solidFill>
                  <a:schemeClr val="tx1"/>
                </a:solidFill>
                <a:latin typeface="+mn-lt"/>
              </a:rPr>
              <a:t>informes sobre los resultados obtenidos a través de las actividades de demostración de REDD+, las acciones basadas en resultados y las medidas adoptadas en el sector forestal. </a:t>
            </a:r>
          </a:p>
          <a:p>
            <a:pPr marL="0" indent="0">
              <a:buFontTx/>
              <a:buNone/>
            </a:pPr>
            <a:endParaRPr lang="es-AR" sz="1200" b="0" i="0" u="none" strike="noStrike" kern="1200" baseline="0" noProof="0" dirty="0" smtClean="0">
              <a:solidFill>
                <a:schemeClr val="tx1"/>
              </a:solidFill>
              <a:latin typeface="+mn-lt"/>
              <a:ea typeface="+mn-ea"/>
              <a:cs typeface="+mn-cs"/>
            </a:endParaRPr>
          </a:p>
          <a:p>
            <a:pPr marL="171450" indent="-171450">
              <a:buFontTx/>
              <a:buChar char="-"/>
            </a:pPr>
            <a:r>
              <a:rPr lang="es-AR" sz="1200" b="0" i="0" u="none" strike="noStrike" kern="1200" baseline="0" noProof="0" dirty="0" smtClean="0">
                <a:solidFill>
                  <a:schemeClr val="tx1"/>
                </a:solidFill>
                <a:latin typeface="+mn-lt"/>
              </a:rPr>
              <a:t>Objetivos más amplios: abordar las necesidades de vigilancia de otros procesos nacionales e internacionales pertinentes más allá de las actividades de REDD+ (por ejemplo, conservación de la biodiversidad, gestión sostenible de los bosques, etc.)</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11</a:t>
            </a:fld>
            <a:endParaRPr lang="es-ES" dirty="0"/>
          </a:p>
        </p:txBody>
      </p:sp>
    </p:spTree>
    <p:extLst>
      <p:ext uri="{BB962C8B-B14F-4D97-AF65-F5344CB8AC3E}">
        <p14:creationId xmlns:p14="http://schemas.microsoft.com/office/powerpoint/2010/main" val="1711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buFont typeface="Arial" pitchFamily="34" charset="0"/>
              <a:buNone/>
            </a:pPr>
            <a:r>
              <a:rPr lang="es-PY" dirty="0" smtClean="0"/>
              <a:t>Esta </a:t>
            </a:r>
            <a:r>
              <a:rPr lang="es-PY" noProof="0" dirty="0" smtClean="0"/>
              <a:t>dispositiva incluye un </a:t>
            </a:r>
            <a:r>
              <a:rPr lang="es-PY" b="0" noProof="0" dirty="0" smtClean="0"/>
              <a:t>gráfico conceptual del marco para la vigilancia de las actividades de REDD+ en el nivel nacional, que describe las diferentes etapas que deben cumplirse</a:t>
            </a:r>
            <a:r>
              <a:rPr lang="es-PY" b="0" baseline="0" noProof="0" dirty="0" smtClean="0"/>
              <a:t> en </a:t>
            </a:r>
            <a:r>
              <a:rPr lang="es-PY" b="0" noProof="0" dirty="0" smtClean="0"/>
              <a:t>el pasado, el presente y el futuro para establecer un sistema nacional de vigilancia forestal completamente operativo.</a:t>
            </a:r>
          </a:p>
          <a:p>
            <a:pPr lvl="1">
              <a:buFont typeface="Arial" pitchFamily="34" charset="0"/>
              <a:buChar char="•"/>
            </a:pPr>
            <a:r>
              <a:rPr lang="es-PY" b="0" baseline="0" noProof="0" dirty="0" smtClean="0"/>
              <a:t> Los países deben llevar a cabo una vigilancia forestal a nivel nacional; en el caso de las actividades de REDD+, se trata de un seguimiento de las reservas de carbono en los bosques y de los cambios que estas experimentan.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PY" b="0" baseline="0" noProof="0" dirty="0" smtClean="0"/>
              <a:t> Los datos obtenidos con la vigilancia se deben consignarse en el inventario nacional de GEI, según la orientación sobre buenas prácticas (OBP) del </a:t>
            </a:r>
            <a:r>
              <a:rPr lang="es-PY" dirty="0" smtClean="0"/>
              <a:t>Grupo Intergubernamental de Expertos sobre el Cambio Climático</a:t>
            </a:r>
            <a:r>
              <a:rPr lang="es-PY" b="0" baseline="0" noProof="0" dirty="0" smtClean="0"/>
              <a:t> (IPCC).</a:t>
            </a:r>
            <a:endParaRPr lang="es-PY" b="0" noProof="0" dirty="0" smtClean="0"/>
          </a:p>
          <a:p>
            <a:pPr lvl="1">
              <a:buFont typeface="Arial" pitchFamily="34" charset="0"/>
              <a:buChar char="•"/>
            </a:pPr>
            <a:r>
              <a:rPr lang="es-PY" b="0" baseline="0" noProof="0" dirty="0" smtClean="0"/>
              <a:t> Cuando los países participan en actividades de REDD+, deben formular una estrategia nacional, implementar actividades de REDD+ y hacer su seguimiento. Se deben usar y adaptar los sistemas nacionales de vigilancia forestal existentes para el seguimiento de las actividades de REDD+.</a:t>
            </a:r>
            <a:endParaRPr lang="es-PY" b="0" noProof="0" dirty="0" smtClean="0"/>
          </a:p>
          <a:p>
            <a:pPr lvl="1">
              <a:buFont typeface="Arial" pitchFamily="34" charset="0"/>
              <a:buChar char="•"/>
            </a:pPr>
            <a:r>
              <a:rPr lang="es-PY" b="0" baseline="0" noProof="0" dirty="0" smtClean="0"/>
              <a:t> La vigilancia comienza en el pasado (mediante la recopilación de registros históricos sobre la cubierta forestal y las reservas de carbono), tiene lugar en el presente (cuando se mide la cubierta forestal actual y las reservas de carbono), y continúa en el futuro.</a:t>
            </a:r>
          </a:p>
          <a:p>
            <a:pPr lvl="1">
              <a:buFont typeface="Arial" pitchFamily="34" charset="0"/>
              <a:buChar char="•"/>
            </a:pPr>
            <a:r>
              <a:rPr lang="es-PY" b="0" baseline="0" noProof="0" dirty="0" smtClean="0"/>
              <a:t> La etapa 1 de REDD+ (etapa de preparación, fortalecimiento de la capacidad técnica e institucional) sucede ahora. La etapa 2 de REDD+ (implementación de las actividades de demostración y vigilancia) y la etapa 3 (implementación completa y vigilancia en el nivel nacional ) tendrán lugar en el futuro. Algunos países ya ingresaron en la etapa 2. Vea el módulo 1.1 para más información sobre las etapas.</a:t>
            </a:r>
            <a:endParaRPr lang="es-PY" b="0" noProof="0" dirty="0" smtClean="0"/>
          </a:p>
          <a:p>
            <a:pPr lvl="1">
              <a:buFont typeface="Arial" pitchFamily="34" charset="0"/>
              <a:buChar char="•"/>
            </a:pPr>
            <a:r>
              <a:rPr lang="es-PY" b="0" baseline="0" noProof="0" dirty="0" smtClean="0"/>
              <a:t> Los niveles de referencia se deben establecer como parámetros para evaluar el desempeño del país respecto de la reducción de las emisiones. Esto se puede realizar con mejoras graduales (en etapas), junto con las 3 etapas de REDD+.</a:t>
            </a:r>
            <a:endParaRPr lang="es-PY" b="0" noProof="0" dirty="0" smtClean="0"/>
          </a:p>
          <a:p>
            <a:pPr lvl="1">
              <a:buFont typeface="Arial" pitchFamily="34" charset="0"/>
              <a:buChar char="•"/>
            </a:pPr>
            <a:r>
              <a:rPr lang="es-PY" b="0" baseline="0" noProof="0" dirty="0" smtClean="0"/>
              <a:t> La vigilancia se inicia con el seguimiento de las actividades de REDD+ en el plano local (seguimiento de las actividades de demostración durante la etapa 2) y se expande hasta la implementación completa de la MNV, a nivel nacional.</a:t>
            </a:r>
            <a:endParaRPr lang="es-PY" b="0" noProof="0" dirty="0" smtClean="0"/>
          </a:p>
          <a:p>
            <a:pPr lvl="1">
              <a:buFont typeface="Arial" pitchFamily="34" charset="0"/>
              <a:buChar char="•"/>
            </a:pPr>
            <a:r>
              <a:rPr lang="es-PY" b="0" baseline="0" noProof="0" dirty="0" smtClean="0"/>
              <a:t> La presentación de informes sobre el desempeño de las actividades de REDD+ se debe realizar a nivel nacional. La evaluación técnica ocurre a nivel internacional (verificación y evaluación independientes, realizadas por el equipo de expertos de la CMNUCC).</a:t>
            </a:r>
            <a:endParaRPr lang="es-PY" b="0"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12</a:t>
            </a:fld>
            <a:endParaRPr lang="es-ES" dirty="0"/>
          </a:p>
        </p:txBody>
      </p:sp>
    </p:spTree>
    <p:extLst>
      <p:ext uri="{BB962C8B-B14F-4D97-AF65-F5344CB8AC3E}">
        <p14:creationId xmlns:p14="http://schemas.microsoft.com/office/powerpoint/2010/main" val="204974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 noProof="0" dirty="0" smtClean="0"/>
              <a:t>Los datos principales sobre los cambios en áreas forestales y las causas de deforestación se obtienen mediante detección remota. </a:t>
            </a:r>
          </a:p>
          <a:p>
            <a:pPr marL="0" indent="0">
              <a:buFontTx/>
              <a:buNone/>
            </a:pPr>
            <a:endParaRPr lang=""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 noProof="0" dirty="0" smtClean="0"/>
              <a:t>La CMNUCC solicita</a:t>
            </a:r>
            <a:r>
              <a:rPr lang="" baseline="0" noProof="0" dirty="0" smtClean="0"/>
              <a:t> a </a:t>
            </a:r>
            <a:r>
              <a:rPr lang="" noProof="0" dirty="0" smtClean="0"/>
              <a:t>los países que, </a:t>
            </a:r>
            <a:r>
              <a:rPr lang="" sz="1200" noProof="0" dirty="0" smtClean="0">
                <a:solidFill>
                  <a:srgbClr val="005172"/>
                </a:solidFill>
              </a:rPr>
              <a:t>para estimar las </a:t>
            </a:r>
            <a:r>
              <a:rPr lang="" sz="1200" noProof="0" dirty="0" smtClean="0">
                <a:solidFill>
                  <a:srgbClr val="005172"/>
                </a:solidFill>
              </a:rPr>
              <a:t>emisiones forestales </a:t>
            </a:r>
            <a:r>
              <a:rPr lang="" sz="1200" noProof="0" dirty="0" smtClean="0">
                <a:solidFill>
                  <a:srgbClr val="005172"/>
                </a:solidFill>
              </a:rPr>
              <a:t>de GEI</a:t>
            </a:r>
            <a:r>
              <a:rPr lang="" sz="1200" noProof="0" dirty="0" smtClean="0">
                <a:solidFill>
                  <a:schemeClr val="tx1"/>
                </a:solidFill>
              </a:rPr>
              <a:t>,</a:t>
            </a:r>
            <a:r>
              <a:rPr lang="" sz="1200" baseline="0" noProof="0" dirty="0" smtClean="0">
                <a:solidFill>
                  <a:schemeClr val="tx1"/>
                </a:solidFill>
              </a:rPr>
              <a:t> </a:t>
            </a:r>
            <a:r>
              <a:rPr lang="" sz="1200" baseline="0" noProof="0" dirty="0" smtClean="0">
                <a:solidFill>
                  <a:schemeClr val="tx1"/>
                </a:solidFill>
              </a:rPr>
              <a:t>u</a:t>
            </a:r>
            <a:r>
              <a:rPr lang="" noProof="0" dirty="0" smtClean="0"/>
              <a:t>sen </a:t>
            </a:r>
            <a:r>
              <a:rPr lang="" baseline="0" noProof="0" dirty="0" smtClean="0"/>
              <a:t>la </a:t>
            </a:r>
            <a:r>
              <a:rPr lang="" noProof="0" dirty="0" smtClean="0"/>
              <a:t>detección remota </a:t>
            </a:r>
            <a:r>
              <a:rPr lang="" sz="1200" noProof="0" dirty="0" smtClean="0">
                <a:solidFill>
                  <a:srgbClr val="005172"/>
                </a:solidFill>
              </a:rPr>
              <a:t>en combinación con métodos de confección de inventario</a:t>
            </a:r>
            <a:r>
              <a:rPr lang="" sz="1200" baseline="0" noProof="0" dirty="0" smtClean="0">
                <a:solidFill>
                  <a:srgbClr val="005172"/>
                </a:solidFill>
              </a:rPr>
              <a:t>s de carbono que utilicen mediciones sobre el terreno</a:t>
            </a:r>
            <a:r>
              <a:rPr lang="" sz="1200" noProof="0" dirty="0" smtClean="0">
                <a:solidFill>
                  <a:srgbClr val="005172"/>
                </a:solidFill>
              </a:rPr>
              <a:t>.</a:t>
            </a:r>
          </a:p>
          <a:p>
            <a:pPr marL="171450" indent="-171450">
              <a:buFontTx/>
              <a:buChar char="-"/>
            </a:pPr>
            <a:endParaRPr lang=""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13</a:t>
            </a:fld>
            <a:endParaRPr lang="es-ES" dirty="0"/>
          </a:p>
        </p:txBody>
      </p:sp>
    </p:spTree>
    <p:extLst>
      <p:ext uri="{BB962C8B-B14F-4D97-AF65-F5344CB8AC3E}">
        <p14:creationId xmlns:p14="http://schemas.microsoft.com/office/powerpoint/2010/main" val="289695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AR" noProof="0" dirty="0" smtClean="0"/>
              <a:t>La detección remota es una herramienta útil para recopilar datos a nivel nacional</a:t>
            </a:r>
            <a:r>
              <a:rPr lang="es-AR" noProof="0" dirty="0" smtClean="0"/>
              <a:t>. No </a:t>
            </a:r>
            <a:r>
              <a:rPr lang="es-AR" noProof="0" dirty="0" smtClean="0"/>
              <a:t>obstante, su uso plantea varios desafíos técnicos.</a:t>
            </a:r>
          </a:p>
          <a:p>
            <a:pPr marL="0" indent="0">
              <a:buFontTx/>
              <a:buNone/>
            </a:pPr>
            <a:endParaRPr lang="es-AR" noProof="0" dirty="0" smtClean="0"/>
          </a:p>
          <a:p>
            <a:pPr marL="171450" indent="-171450">
              <a:buFontTx/>
              <a:buChar char="-"/>
            </a:pPr>
            <a:r>
              <a:rPr lang="es-AR" noProof="0" dirty="0" smtClean="0"/>
              <a:t>En este cuadro se detallan los desafíos y se plantean soluciones posibles.</a:t>
            </a:r>
          </a:p>
          <a:p>
            <a:pPr marL="0" indent="0">
              <a:buFontTx/>
              <a:buNone/>
            </a:pPr>
            <a:endParaRPr lang="es-AR" noProof="0" dirty="0" smtClean="0"/>
          </a:p>
          <a:p>
            <a:pPr marL="171450" indent="-171450">
              <a:buFontTx/>
              <a:buChar char="-"/>
            </a:pPr>
            <a:r>
              <a:rPr lang="es-AR" sz="1800" noProof="0" dirty="0" smtClean="0"/>
              <a:t>Para enfrentar los desafíos técnicos,</a:t>
            </a:r>
            <a:r>
              <a:rPr lang="es-AR" sz="1800" baseline="0" noProof="0" dirty="0" smtClean="0"/>
              <a:t> muchos países necesitan generar nuevas capacidades y fortalecer las existentes. </a:t>
            </a:r>
            <a:endParaRPr lang="es-AR" sz="1800" noProof="0" dirty="0" smtClean="0"/>
          </a:p>
          <a:p>
            <a:endParaRPr lang="es-AR" sz="1800" baseline="0" noProof="0" dirty="0" smtClean="0"/>
          </a:p>
          <a:p>
            <a:r>
              <a:rPr lang="es-AR" sz="1800" baseline="0" noProof="0" dirty="0" smtClean="0"/>
              <a:t>Fuente: </a:t>
            </a:r>
            <a:r>
              <a:rPr lang="es-AR" sz="1200" kern="1200" baseline="0" noProof="0" dirty="0" smtClean="0">
                <a:solidFill>
                  <a:schemeClr val="tx1"/>
                </a:solidFill>
                <a:latin typeface="+mn-lt"/>
              </a:rPr>
              <a:t>Romijn y otros, 2012. </a:t>
            </a:r>
            <a:endParaRPr lang="es-A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14</a:t>
            </a:fld>
            <a:endParaRPr lang="es-ES" dirty="0"/>
          </a:p>
        </p:txBody>
      </p:sp>
    </p:spTree>
    <p:extLst>
      <p:ext uri="{BB962C8B-B14F-4D97-AF65-F5344CB8AC3E}">
        <p14:creationId xmlns:p14="http://schemas.microsoft.com/office/powerpoint/2010/main" val="38496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15</a:t>
            </a:fld>
            <a:endParaRPr lang="es-ES" dirty="0"/>
          </a:p>
        </p:txBody>
      </p:sp>
    </p:spTree>
    <p:extLst>
      <p:ext uri="{BB962C8B-B14F-4D97-AF65-F5344CB8AC3E}">
        <p14:creationId xmlns:p14="http://schemas.microsoft.com/office/powerpoint/2010/main" val="341131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AR" noProof="0" dirty="0" smtClean="0"/>
              <a:t>A fin de fortalecer la capacidad técnica e institucional para los SNVF y la MNV, los países primero deben comprender los requerimientos nacionales e internacionales (CMNUCC, IPCC) para establecer un sistema nacional de MNV de las actividades de REDD+. </a:t>
            </a:r>
          </a:p>
          <a:p>
            <a:pPr marL="0" indent="0">
              <a:buFontTx/>
              <a:buNone/>
            </a:pPr>
            <a:endParaRPr lang="es-AR" baseline="0" noProof="0" dirty="0" smtClean="0"/>
          </a:p>
          <a:p>
            <a:pPr marL="171450" indent="-171450">
              <a:buFontTx/>
              <a:buChar char="-"/>
            </a:pPr>
            <a:r>
              <a:rPr lang="es-AR" noProof="0" dirty="0" smtClean="0"/>
              <a:t>Para resolver las deficiencias</a:t>
            </a:r>
            <a:r>
              <a:rPr lang="es-AR" baseline="0" noProof="0" dirty="0" smtClean="0"/>
              <a:t> en la </a:t>
            </a:r>
            <a:r>
              <a:rPr lang="es-AR" noProof="0" dirty="0" smtClean="0"/>
              <a:t>capacidad, es necesario evaluar las capacidades existentes y compararlas con los requerimientos de un sistema nacional de MNV y luego, desarrollar y poner en práctica una hoja de ruta para el fortalecimiento de la</a:t>
            </a:r>
            <a:r>
              <a:rPr lang="es-AR" baseline="0" noProof="0" dirty="0" smtClean="0"/>
              <a:t> </a:t>
            </a:r>
            <a:r>
              <a:rPr lang="es-AR" noProof="0" dirty="0" smtClean="0"/>
              <a:t>capacidad.</a:t>
            </a:r>
            <a:endParaRPr lang="es-A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16</a:t>
            </a:fld>
            <a:endParaRPr lang="es-ES" dirty="0"/>
          </a:p>
        </p:txBody>
      </p:sp>
    </p:spTree>
    <p:extLst>
      <p:ext uri="{BB962C8B-B14F-4D97-AF65-F5344CB8AC3E}">
        <p14:creationId xmlns:p14="http://schemas.microsoft.com/office/powerpoint/2010/main" val="285376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b="0" noProof="0" dirty="0" smtClean="0"/>
              <a:t>Los países deben establecer un sistema nacional de vigilancia forestal y definir las prioridades para la MNV de las actividades de REDD+.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0"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b="0" noProof="0" dirty="0" smtClean="0"/>
              <a:t>Para comenzar las actividades de fortalecimiento de la capacidad</a:t>
            </a:r>
            <a:r>
              <a:rPr lang="es-AR" b="0" baseline="0" noProof="0" dirty="0" smtClean="0"/>
              <a:t> </a:t>
            </a:r>
            <a:r>
              <a:rPr lang="es-AR" b="0" noProof="0" dirty="0" smtClean="0"/>
              <a:t>para la MNV de REDD+, se deben</a:t>
            </a:r>
            <a:r>
              <a:rPr lang="es-AR" b="0" baseline="0" noProof="0" dirty="0" smtClean="0"/>
              <a:t> </a:t>
            </a:r>
            <a:r>
              <a:rPr lang="es-AR" b="0" noProof="0" dirty="0" smtClean="0"/>
              <a:t>evaluar las capacidades técnicas existentes para la </a:t>
            </a:r>
            <a:r>
              <a:rPr lang="es-AR" sz="1200" b="0" noProof="0" dirty="0" smtClean="0"/>
              <a:t>vigilancia forestal a nivel nacional y compararlas con los requerimientos.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0" noProof="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sz="1200" b="0" noProof="0" dirty="0" smtClean="0"/>
              <a:t>Para dicha evaluación, se deben tener en cuenta los cinco factores mencionados aquí.</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17</a:t>
            </a:fld>
            <a:endParaRPr lang="es-ES" dirty="0"/>
          </a:p>
        </p:txBody>
      </p:sp>
    </p:spTree>
    <p:extLst>
      <p:ext uri="{BB962C8B-B14F-4D97-AF65-F5344CB8AC3E}">
        <p14:creationId xmlns:p14="http://schemas.microsoft.com/office/powerpoint/2010/main" val="252578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AR" noProof="0" dirty="0" smtClean="0">
                <a:latin typeface="Verdana" panose="020B0604030504040204" pitchFamily="34" charset="0"/>
                <a:ea typeface="Verdana" panose="020B0604030504040204" pitchFamily="34" charset="0"/>
                <a:cs typeface="Verdana" panose="020B0604030504040204" pitchFamily="34" charset="0"/>
              </a:rPr>
              <a:t>En</a:t>
            </a:r>
            <a:r>
              <a:rPr lang="es-AR" baseline="0" noProof="0" dirty="0" smtClean="0">
                <a:latin typeface="Verdana" panose="020B0604030504040204" pitchFamily="34" charset="0"/>
                <a:ea typeface="Verdana" panose="020B0604030504040204" pitchFamily="34" charset="0"/>
                <a:cs typeface="Verdana" panose="020B0604030504040204" pitchFamily="34" charset="0"/>
              </a:rPr>
              <a:t> un estudio realizado por </a:t>
            </a:r>
            <a:r>
              <a:rPr lang="es-AR" sz="1200" noProof="0" dirty="0" smtClean="0">
                <a:latin typeface="Verdana" panose="020B0604030504040204" pitchFamily="34" charset="0"/>
                <a:ea typeface="Verdana" panose="020B0604030504040204" pitchFamily="34" charset="0"/>
                <a:cs typeface="Verdana" panose="020B0604030504040204" pitchFamily="34" charset="0"/>
              </a:rPr>
              <a:t>Romijn y otros (2012), se evaluaron</a:t>
            </a: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noProof="0" dirty="0" smtClean="0">
                <a:latin typeface="Verdana" panose="020B0604030504040204" pitchFamily="34" charset="0"/>
                <a:ea typeface="Verdana" panose="020B0604030504040204" pitchFamily="34" charset="0"/>
                <a:cs typeface="Verdana" panose="020B0604030504040204" pitchFamily="34" charset="0"/>
              </a:rPr>
              <a:t>las capacidades</a:t>
            </a:r>
            <a:r>
              <a:rPr lang="es-AR"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200" noProof="0" dirty="0" smtClean="0">
                <a:latin typeface="Verdana" panose="020B0604030504040204" pitchFamily="34" charset="0"/>
                <a:ea typeface="Verdana" panose="020B0604030504040204" pitchFamily="34" charset="0"/>
                <a:cs typeface="Verdana" panose="020B0604030504040204" pitchFamily="34" charset="0"/>
              </a:rPr>
              <a:t>existentes </a:t>
            </a:r>
            <a:r>
              <a:rPr lang="es-AR" noProof="0" dirty="0" smtClean="0">
                <a:latin typeface="Verdana" panose="020B0604030504040204" pitchFamily="34" charset="0"/>
                <a:ea typeface="Verdana" panose="020B0604030504040204" pitchFamily="34" charset="0"/>
                <a:cs typeface="Verdana" panose="020B0604030504040204" pitchFamily="34" charset="0"/>
              </a:rPr>
              <a:t>para la </a:t>
            </a:r>
            <a:r>
              <a:rPr lang="es-AR" sz="1200" noProof="0" dirty="0" smtClean="0">
                <a:latin typeface="Verdana" panose="020B0604030504040204" pitchFamily="34" charset="0"/>
                <a:ea typeface="Verdana" panose="020B0604030504040204" pitchFamily="34" charset="0"/>
                <a:cs typeface="Verdana" panose="020B0604030504040204" pitchFamily="34" charset="0"/>
              </a:rPr>
              <a:t>vigilancia forestal en 99 países tropicales no incluidos en el Anexo I y se las comparó con los requerimientos usando datos globales.</a:t>
            </a:r>
          </a:p>
          <a:p>
            <a:pPr marL="0" indent="0">
              <a:buFontTx/>
              <a:buNone/>
            </a:pPr>
            <a:endParaRPr lang="es-AR" sz="1200" baseline="0" noProof="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pP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Se evaluaron diferentes criterios e indicadores para las cinco categorías mencionadas anteriormente, y se definió un déficit de capacidades para cada país. </a:t>
            </a:r>
          </a:p>
          <a:p>
            <a:pPr marL="0" indent="0">
              <a:buFontTx/>
              <a:buNone/>
            </a:pPr>
            <a:endParaRPr lang="es-AR" sz="1200" baseline="0" noProof="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buFontTx/>
              <a:buChar char="-"/>
            </a:pP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Los resultados mostraron lo siguiente: </a:t>
            </a:r>
          </a:p>
          <a:p>
            <a:pPr marL="742950" lvl="1" indent="-285750">
              <a:lnSpc>
                <a:spcPct val="100000"/>
              </a:lnSpc>
              <a:buFont typeface="Arial" charset="0"/>
              <a:buChar char="•"/>
            </a:pPr>
            <a:r>
              <a:rPr lang="es-AR" sz="1800" noProof="0" dirty="0" smtClean="0">
                <a:latin typeface="Verdana" panose="020B0604030504040204" pitchFamily="34" charset="0"/>
                <a:ea typeface="Verdana" panose="020B0604030504040204" pitchFamily="34" charset="0"/>
                <a:cs typeface="Verdana" panose="020B0604030504040204" pitchFamily="34" charset="0"/>
              </a:rPr>
              <a:t>la mayoría de los países tiene limitaciones para proporcionar estimaciones completas y precisas de pérdida forestal y emisiones de GEI; los déficits</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800" noProof="0" dirty="0" smtClean="0">
                <a:latin typeface="Verdana" panose="020B0604030504040204" pitchFamily="34" charset="0"/>
                <a:ea typeface="Verdana" panose="020B0604030504040204" pitchFamily="34" charset="0"/>
                <a:cs typeface="Verdana" panose="020B0604030504040204" pitchFamily="34" charset="0"/>
              </a:rPr>
              <a:t>de capacidades son mayores en los países africanos;</a:t>
            </a:r>
          </a:p>
          <a:p>
            <a:pPr marL="742950" lvl="1" indent="-285750">
              <a:lnSpc>
                <a:spcPct val="100000"/>
              </a:lnSpc>
              <a:buFont typeface="Arial" charset="0"/>
              <a:buChar char="•"/>
            </a:pPr>
            <a:r>
              <a:rPr lang="es-AR" sz="1800" noProof="0" dirty="0" smtClean="0">
                <a:latin typeface="Verdana" panose="020B0604030504040204" pitchFamily="34" charset="0"/>
                <a:ea typeface="Verdana" panose="020B0604030504040204" pitchFamily="34" charset="0"/>
                <a:cs typeface="Verdana" panose="020B0604030504040204" pitchFamily="34" charset="0"/>
              </a:rPr>
              <a:t>se requieren actividades de fortalecimiento</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de la </a:t>
            </a:r>
            <a:r>
              <a:rPr lang="es-AR" sz="1800" noProof="0" dirty="0" smtClean="0">
                <a:latin typeface="Verdana" panose="020B0604030504040204" pitchFamily="34" charset="0"/>
                <a:ea typeface="Verdana" panose="020B0604030504040204" pitchFamily="34" charset="0"/>
                <a:cs typeface="Verdana" panose="020B0604030504040204" pitchFamily="34" charset="0"/>
              </a:rPr>
              <a:t>capacidad</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800" noProof="0" dirty="0" smtClean="0">
                <a:latin typeface="Verdana" panose="020B0604030504040204" pitchFamily="34" charset="0"/>
                <a:ea typeface="Verdana" panose="020B0604030504040204" pitchFamily="34" charset="0"/>
                <a:cs typeface="Verdana" panose="020B0604030504040204" pitchFamily="34" charset="0"/>
              </a:rPr>
              <a:t>para establecer sistemas nacionales de vigilancia forestal que se correspondan con </a:t>
            </a:r>
            <a:r>
              <a:rPr lang="es-AR" sz="1800" noProof="0" dirty="0" smtClean="0">
                <a:latin typeface="Verdana" panose="020B0604030504040204" pitchFamily="34" charset="0"/>
                <a:ea typeface="Verdana" panose="020B0604030504040204" pitchFamily="34" charset="0"/>
                <a:cs typeface="Verdana" panose="020B0604030504040204" pitchFamily="34" charset="0"/>
              </a:rPr>
              <a:t>los requerimientos de </a:t>
            </a:r>
            <a:r>
              <a:rPr lang="es-AR" sz="1800" noProof="0" dirty="0" smtClean="0">
                <a:latin typeface="Verdana" panose="020B0604030504040204" pitchFamily="34" charset="0"/>
                <a:ea typeface="Verdana" panose="020B0604030504040204" pitchFamily="34" charset="0"/>
                <a:cs typeface="Verdana" panose="020B0604030504040204" pitchFamily="34" charset="0"/>
              </a:rPr>
              <a:t>REDD+.</a:t>
            </a:r>
          </a:p>
          <a:p>
            <a:pPr marL="457200" lvl="1" indent="0">
              <a:lnSpc>
                <a:spcPct val="100000"/>
              </a:lnSpc>
              <a:buFont typeface="Arial" charset="0"/>
              <a:buNone/>
            </a:pPr>
            <a:endParaRPr lang="es-AR" sz="1800" noProof="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00000"/>
              </a:lnSpc>
              <a:buFontTx/>
              <a:buChar char="-"/>
            </a:pPr>
            <a:r>
              <a:rPr lang="es-AR" sz="1800" noProof="0" dirty="0" smtClean="0">
                <a:latin typeface="Verdana" panose="020B0604030504040204" pitchFamily="34" charset="0"/>
                <a:ea typeface="Verdana" panose="020B0604030504040204" pitchFamily="34" charset="0"/>
                <a:cs typeface="Verdana" panose="020B0604030504040204" pitchFamily="34" charset="0"/>
              </a:rPr>
              <a:t>Se debe</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realizar </a:t>
            </a:r>
            <a:r>
              <a:rPr lang="es-AR" sz="1800" noProof="0" dirty="0" smtClean="0">
                <a:latin typeface="Verdana" panose="020B0604030504040204" pitchFamily="34" charset="0"/>
                <a:ea typeface="Verdana" panose="020B0604030504040204" pitchFamily="34" charset="0"/>
                <a:cs typeface="Verdana" panose="020B0604030504040204" pitchFamily="34" charset="0"/>
              </a:rPr>
              <a:t>una evaluación más detallada de las capacidades para cada </a:t>
            </a:r>
            <a:r>
              <a:rPr lang="es-AR" sz="1800" noProof="0" dirty="0" smtClean="0">
                <a:latin typeface="Verdana" panose="020B0604030504040204" pitchFamily="34" charset="0"/>
                <a:ea typeface="Verdana" panose="020B0604030504040204" pitchFamily="34" charset="0"/>
                <a:cs typeface="Verdana" panose="020B0604030504040204" pitchFamily="34" charset="0"/>
              </a:rPr>
              <a:t>país </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que </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participa en el programa de </a:t>
            </a:r>
            <a:r>
              <a:rPr lang="es-AR" sz="1800" noProof="0" dirty="0" smtClean="0">
                <a:latin typeface="Verdana" panose="020B0604030504040204" pitchFamily="34" charset="0"/>
                <a:ea typeface="Verdana" panose="020B0604030504040204" pitchFamily="34" charset="0"/>
                <a:cs typeface="Verdana" panose="020B0604030504040204" pitchFamily="34" charset="0"/>
              </a:rPr>
              <a:t>REDD+, a</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fin de </a:t>
            </a:r>
            <a:r>
              <a:rPr lang="es-AR" sz="1800" noProof="0" dirty="0" smtClean="0">
                <a:latin typeface="Verdana" panose="020B0604030504040204" pitchFamily="34" charset="0"/>
                <a:ea typeface="Verdana" panose="020B0604030504040204" pitchFamily="34" charset="0"/>
                <a:cs typeface="Verdana" panose="020B0604030504040204" pitchFamily="34" charset="0"/>
              </a:rPr>
              <a:t>definir sus prioridades </a:t>
            </a:r>
            <a:r>
              <a:rPr lang="es-AR" sz="1800" noProof="0" dirty="0" smtClean="0">
                <a:latin typeface="Verdana" panose="020B0604030504040204" pitchFamily="34" charset="0"/>
                <a:ea typeface="Verdana" panose="020B0604030504040204" pitchFamily="34" charset="0"/>
                <a:cs typeface="Verdana" panose="020B0604030504040204" pitchFamily="34" charset="0"/>
              </a:rPr>
              <a:t>de vigilancia</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800" noProof="0" dirty="0" smtClean="0">
                <a:latin typeface="Verdana" panose="020B0604030504040204" pitchFamily="34" charset="0"/>
                <a:ea typeface="Verdana" panose="020B0604030504040204" pitchFamily="34" charset="0"/>
                <a:cs typeface="Verdana" panose="020B0604030504040204" pitchFamily="34" charset="0"/>
              </a:rPr>
              <a:t>específicas, los déficit</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800" noProof="0" dirty="0" smtClean="0">
                <a:latin typeface="Verdana" panose="020B0604030504040204" pitchFamily="34" charset="0"/>
                <a:ea typeface="Verdana" panose="020B0604030504040204" pitchFamily="34" charset="0"/>
                <a:cs typeface="Verdana" panose="020B0604030504040204" pitchFamily="34" charset="0"/>
              </a:rPr>
              <a:t>de capacidades y las áreas que</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se deben </a:t>
            </a:r>
            <a:r>
              <a:rPr lang="es-AR" sz="1800" noProof="0" dirty="0" smtClean="0">
                <a:latin typeface="Verdana" panose="020B0604030504040204" pitchFamily="34" charset="0"/>
                <a:ea typeface="Verdana" panose="020B0604030504040204" pitchFamily="34" charset="0"/>
                <a:cs typeface="Verdana" panose="020B0604030504040204" pitchFamily="34" charset="0"/>
              </a:rPr>
              <a:t>mejorar.</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18</a:t>
            </a:fld>
            <a:endParaRPr lang="es-ES" dirty="0"/>
          </a:p>
        </p:txBody>
      </p:sp>
    </p:spTree>
    <p:extLst>
      <p:ext uri="{BB962C8B-B14F-4D97-AF65-F5344CB8AC3E}">
        <p14:creationId xmlns:p14="http://schemas.microsoft.com/office/powerpoint/2010/main" val="231658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FontTx/>
              <a:buNone/>
            </a:pPr>
            <a:r>
              <a:rPr lang="es-AR" sz="1800" noProof="0" dirty="0" smtClean="0">
                <a:latin typeface="Verdana" panose="020B0604030504040204" pitchFamily="34" charset="0"/>
                <a:ea typeface="Verdana" panose="020B0604030504040204" pitchFamily="34" charset="0"/>
                <a:cs typeface="Verdana" panose="020B0604030504040204" pitchFamily="34" charset="0"/>
              </a:rPr>
              <a:t>Muchos </a:t>
            </a:r>
            <a:r>
              <a:rPr lang="es-AR" sz="1800" noProof="0" dirty="0" smtClean="0">
                <a:latin typeface="Verdana" panose="020B0604030504040204" pitchFamily="34" charset="0"/>
                <a:ea typeface="Verdana" panose="020B0604030504040204" pitchFamily="34" charset="0"/>
                <a:cs typeface="Verdana" panose="020B0604030504040204" pitchFamily="34" charset="0"/>
              </a:rPr>
              <a:t>países </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participan </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en </a:t>
            </a:r>
            <a:r>
              <a:rPr lang="es-AR" sz="1800" noProof="0" dirty="0" smtClean="0">
                <a:latin typeface="Verdana" panose="020B0604030504040204" pitchFamily="34" charset="0"/>
                <a:ea typeface="Verdana" panose="020B0604030504040204" pitchFamily="34" charset="0"/>
                <a:cs typeface="Verdana" panose="020B0604030504040204" pitchFamily="34" charset="0"/>
              </a:rPr>
              <a:t>una o más actividades de REDD</a:t>
            </a:r>
            <a:r>
              <a:rPr lang="es-AR" sz="1800" noProof="0" dirty="0" smtClean="0">
                <a:latin typeface="Verdana" panose="020B0604030504040204" pitchFamily="34" charset="0"/>
                <a:ea typeface="Verdana" panose="020B0604030504040204" pitchFamily="34" charset="0"/>
                <a:cs typeface="Verdana" panose="020B0604030504040204" pitchFamily="34" charset="0"/>
              </a:rPr>
              <a:t>+, y </a:t>
            </a:r>
            <a:r>
              <a:rPr lang="es-AR" sz="1800" noProof="0" dirty="0" smtClean="0">
                <a:latin typeface="Verdana" panose="020B0604030504040204" pitchFamily="34" charset="0"/>
                <a:ea typeface="Verdana" panose="020B0604030504040204" pitchFamily="34" charset="0"/>
                <a:cs typeface="Verdana" panose="020B0604030504040204" pitchFamily="34" charset="0"/>
              </a:rPr>
              <a:t>avanza</a:t>
            </a:r>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 el fortalecimiento </a:t>
            </a:r>
            <a:r>
              <a:rPr lang="es-AR" sz="1800" noProof="0" dirty="0" smtClean="0">
                <a:latin typeface="Verdana" panose="020B0604030504040204" pitchFamily="34" charset="0"/>
                <a:ea typeface="Verdana" panose="020B0604030504040204" pitchFamily="34" charset="0"/>
                <a:cs typeface="Verdana" panose="020B0604030504040204" pitchFamily="34" charset="0"/>
              </a:rPr>
              <a:t>de sus capacidades (colores en azul, sobre el mapa de déficit de capacidades).</a:t>
            </a:r>
          </a:p>
          <a:p>
            <a:pPr>
              <a:lnSpc>
                <a:spcPct val="100000"/>
              </a:lnSpc>
              <a:buFont typeface="Arial" pitchFamily="34" charset="0"/>
              <a:buChar char="•"/>
            </a:pPr>
            <a:endParaRPr lang="es-AR" sz="1800" baseline="0" noProof="0" dirty="0" smtClean="0">
              <a:latin typeface="Verdana" panose="020B0604030504040204" pitchFamily="34" charset="0"/>
              <a:ea typeface="Verdana" panose="020B0604030504040204" pitchFamily="34" charset="0"/>
              <a:cs typeface="Verdana" panose="020B0604030504040204" pitchFamily="34" charset="0"/>
            </a:endParaRPr>
          </a:p>
          <a:p>
            <a:r>
              <a:rPr lang="es-AR" sz="1800" baseline="0" noProof="0" dirty="0" smtClean="0">
                <a:latin typeface="Verdana" panose="020B0604030504040204" pitchFamily="34" charset="0"/>
                <a:ea typeface="Verdana" panose="020B0604030504040204" pitchFamily="34" charset="0"/>
                <a:cs typeface="Verdana" panose="020B0604030504040204" pitchFamily="34" charset="0"/>
              </a:rPr>
              <a:t>Fuente: </a:t>
            </a:r>
            <a:r>
              <a:rPr lang="es-AR" sz="1200" kern="12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Romijn y otros, 2012.</a:t>
            </a:r>
            <a:endParaRPr lang="es-AR"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19</a:t>
            </a:fld>
            <a:endParaRPr lang="es-ES" dirty="0"/>
          </a:p>
        </p:txBody>
      </p:sp>
    </p:spTree>
    <p:extLst>
      <p:ext uri="{BB962C8B-B14F-4D97-AF65-F5344CB8AC3E}">
        <p14:creationId xmlns:p14="http://schemas.microsoft.com/office/powerpoint/2010/main" val="231658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20</a:t>
            </a:fld>
            <a:endParaRPr lang="es-ES" dirty="0"/>
          </a:p>
        </p:txBody>
      </p:sp>
    </p:spTree>
    <p:extLst>
      <p:ext uri="{BB962C8B-B14F-4D97-AF65-F5344CB8AC3E}">
        <p14:creationId xmlns:p14="http://schemas.microsoft.com/office/powerpoint/2010/main" val="178253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es-ES" dirty="0"/>
          </a:p>
        </p:txBody>
      </p:sp>
    </p:spTree>
    <p:extLst>
      <p:ext uri="{BB962C8B-B14F-4D97-AF65-F5344CB8AC3E}">
        <p14:creationId xmlns:p14="http://schemas.microsoft.com/office/powerpoint/2010/main" val="143927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t>Los países son responsables de la implementación y la operación efectiva de los SNVF. </a:t>
            </a:r>
          </a:p>
          <a:p>
            <a:pPr marL="171450" indent="-171450">
              <a:buFontTx/>
              <a:buChar char="-"/>
            </a:pPr>
            <a:endParaRPr lang="es-ES" dirty="0" smtClean="0"/>
          </a:p>
          <a:p>
            <a:pPr marL="171450" indent="-171450">
              <a:buFontTx/>
              <a:buChar char="-"/>
            </a:pPr>
            <a:r>
              <a:rPr lang="es-VE" dirty="0" smtClean="0"/>
              <a:t>Los países que participan en REDD+ pueden seguir un enfoque por etapas (CMNUCC</a:t>
            </a:r>
            <a:r>
              <a:rPr lang="es-VE" baseline="0" dirty="0" smtClean="0"/>
              <a:t> </a:t>
            </a:r>
            <a:r>
              <a:rPr lang="es-VE" dirty="0" smtClean="0"/>
              <a:t>[2011], Dec. 1/CP16 pár. 73) que les permite fortalecer</a:t>
            </a:r>
            <a:r>
              <a:rPr lang="es-VE" baseline="0" dirty="0" smtClean="0"/>
              <a:t> su capacidad y adquirir datos gradualmente</a:t>
            </a:r>
            <a:r>
              <a:rPr lang="es-VE" dirty="0" smtClean="0"/>
              <a:t>. De</a:t>
            </a:r>
            <a:r>
              <a:rPr lang="es-VE" baseline="0" dirty="0" smtClean="0"/>
              <a:t> este modo, todos los </a:t>
            </a:r>
            <a:r>
              <a:rPr lang="es-VE" dirty="0" smtClean="0"/>
              <a:t>países tienen la oportunidad de participar,</a:t>
            </a:r>
            <a:r>
              <a:rPr lang="es-VE" baseline="0" dirty="0" smtClean="0"/>
              <a:t> aun cuando su capacidad sea escasa o nula. </a:t>
            </a:r>
            <a:r>
              <a:rPr lang="es-VE" dirty="0" smtClean="0"/>
              <a:t>Pueden comenzar en la etapa 1 y avanzar a las etapas 2 y 3 cuando desarrollen más capacidades para implementar la REDD+ y realizar el proceso de MNV.</a:t>
            </a:r>
          </a:p>
          <a:p>
            <a:pPr marL="171450" indent="-171450">
              <a:buFontTx/>
              <a:buChar char="-"/>
            </a:pPr>
            <a:endParaRPr lang="es-VE" baseline="0" dirty="0" smtClean="0"/>
          </a:p>
          <a:p>
            <a:pPr marL="171450" indent="-171450">
              <a:buFontTx/>
              <a:buChar char="-"/>
            </a:pPr>
            <a:r>
              <a:rPr lang="es-VE" dirty="0" smtClean="0"/>
              <a:t>La etapa 1 es la de preparación. Comienza con la formulación de </a:t>
            </a:r>
            <a:r>
              <a:rPr lang="es-VE" dirty="0" smtClean="0"/>
              <a:t>estrategias nacionales</a:t>
            </a:r>
            <a:r>
              <a:rPr lang="es-VE" dirty="0" smtClean="0"/>
              <a:t>, el </a:t>
            </a:r>
            <a:r>
              <a:rPr lang="es-VE" sz="1200" noProof="0" dirty="0" smtClean="0"/>
              <a:t>desarrollo de políticas y medidas, y el fortalecimiento de la capacidad.</a:t>
            </a:r>
            <a:r>
              <a:rPr lang="es-VE" dirty="0" smtClean="0"/>
              <a:t/>
            </a:r>
            <a:br>
              <a:rPr lang="es-VE" dirty="0" smtClean="0"/>
            </a:br>
            <a:r>
              <a:rPr lang="es-VE" sz="1200" noProof="0" dirty="0" smtClean="0">
                <a:sym typeface="Wingdings" panose="05000000000000000000" pitchFamily="2" charset="2"/>
              </a:rPr>
              <a:t></a:t>
            </a:r>
            <a:r>
              <a:rPr lang="es-VE" dirty="0" smtClean="0"/>
              <a:t> </a:t>
            </a:r>
            <a:r>
              <a:rPr lang="es-VE" sz="1200" baseline="0" noProof="0" dirty="0" smtClean="0"/>
              <a:t>MNV en la etapa 1: En esta </a:t>
            </a:r>
            <a:r>
              <a:rPr lang="es-VE" sz="1200" baseline="0" noProof="0" dirty="0" smtClean="0"/>
              <a:t>etapa no </a:t>
            </a:r>
            <a:r>
              <a:rPr lang="es-VE" sz="1200" baseline="0" noProof="0" dirty="0" smtClean="0"/>
              <a:t>hay MNV de actividades de REDD+ debido a que los países deben determinar sus necesidades de </a:t>
            </a:r>
            <a:r>
              <a:rPr lang="es-VE" sz="1200" noProof="0" dirty="0" smtClean="0"/>
              <a:t>fortalecimiento de la capacidad</a:t>
            </a:r>
            <a:r>
              <a:rPr lang="es-VE" sz="1200" baseline="0" noProof="0" dirty="0" smtClean="0"/>
              <a:t> y elaborar una hoja de ruta para desarrollar capacidades </a:t>
            </a:r>
            <a:r>
              <a:rPr lang="es-VE" sz="1200" baseline="0" noProof="0" dirty="0" smtClean="0"/>
              <a:t>sostenidas </a:t>
            </a:r>
            <a:r>
              <a:rPr lang="es-VE" sz="1200" baseline="0" noProof="0" dirty="0" smtClean="0"/>
              <a:t>a fin de implementar la MNV de las actividades de REDD+.</a:t>
            </a:r>
            <a:r>
              <a:rPr lang="es-VE" dirty="0" smtClean="0"/>
              <a:t/>
            </a:r>
            <a:br>
              <a:rPr lang="es-VE" dirty="0" smtClean="0"/>
            </a:br>
            <a:endParaRPr lang="es-VE" sz="1200" baseline="0" noProof="0" dirty="0" smtClean="0"/>
          </a:p>
          <a:p>
            <a:pPr marL="171450" indent="-171450">
              <a:buFontTx/>
              <a:buChar char="-"/>
            </a:pPr>
            <a:r>
              <a:rPr lang="es-VE" sz="1200" baseline="0" noProof="0" dirty="0" smtClean="0"/>
              <a:t>La etapa 2 es de transición. Incluye la implementación de políticas y medidas. Continúa el fortalecimiento de la capacidad; los países comienzan a implementar políticas y medidas y deben realizar actividades de demostración que se basen en resultados y sean mensurables.</a:t>
            </a:r>
            <a:r>
              <a:rPr lang="es-VE" dirty="0" smtClean="0"/>
              <a:t/>
            </a:r>
            <a:br>
              <a:rPr lang="es-VE" dirty="0" smtClean="0"/>
            </a:br>
            <a:r>
              <a:rPr lang="es-VE" sz="1200" baseline="0" noProof="0" dirty="0" smtClean="0">
                <a:sym typeface="Wingdings" panose="05000000000000000000" pitchFamily="2" charset="2"/>
              </a:rPr>
              <a:t></a:t>
            </a:r>
            <a:r>
              <a:rPr lang="es-VE" dirty="0" smtClean="0"/>
              <a:t> </a:t>
            </a:r>
            <a:r>
              <a:rPr lang="es-VE" sz="1200" baseline="0" noProof="0" dirty="0" smtClean="0"/>
              <a:t>MNV en la etapa 2: Se realiza MNV para las actividades de demostración; es necesario desarrollar un sistema de vigilancia de dichas actividades.</a:t>
            </a:r>
            <a:r>
              <a:rPr lang="es-VE" dirty="0" smtClean="0"/>
              <a:t/>
            </a:r>
            <a:br>
              <a:rPr lang="es-VE" dirty="0" smtClean="0"/>
            </a:br>
            <a:endParaRPr lang="es-VE" sz="1200" baseline="0" noProof="0" dirty="0" smtClean="0"/>
          </a:p>
          <a:p>
            <a:pPr marL="171450" indent="-171450">
              <a:buFontTx/>
              <a:buChar char="-"/>
            </a:pPr>
            <a:r>
              <a:rPr lang="es-VE" sz="1200" baseline="0" noProof="0" dirty="0" smtClean="0"/>
              <a:t>La etapa 3 abarca la implementación total. Se ponen en práctica políticas y medidas nacionales en todo el territorio del país, las acciones se basan en resultados y son mensurables, y se recompensa a los países según su desempeño en la reducción de sus emisiones.</a:t>
            </a:r>
            <a:r>
              <a:rPr lang="es-VE" dirty="0" smtClean="0"/>
              <a:t/>
            </a:r>
            <a:br>
              <a:rPr lang="es-VE" dirty="0" smtClean="0"/>
            </a:br>
            <a:r>
              <a:rPr lang="es-VE" sz="1200" baseline="0" noProof="0" dirty="0" smtClean="0">
                <a:sym typeface="Wingdings" panose="05000000000000000000" pitchFamily="2" charset="2"/>
              </a:rPr>
              <a:t> MNV</a:t>
            </a:r>
            <a:r>
              <a:rPr lang="es-VE" sz="1200" baseline="0" noProof="0" dirty="0" smtClean="0"/>
              <a:t> en la etapa 3: Se cuenta con un sistema de MNV totalmente operativo para todo el país.</a:t>
            </a:r>
            <a:endParaRPr lang="es-VE" baseline="0" dirty="0" smtClean="0"/>
          </a:p>
          <a:p>
            <a:pPr marL="171450" indent="-171450">
              <a:buFontTx/>
              <a:buChar char="-"/>
            </a:pPr>
            <a:endParaRPr lang="es-ES" baseline="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21</a:t>
            </a:fld>
            <a:endParaRPr lang="es-ES" dirty="0"/>
          </a:p>
        </p:txBody>
      </p:sp>
    </p:spTree>
    <p:extLst>
      <p:ext uri="{BB962C8B-B14F-4D97-AF65-F5344CB8AC3E}">
        <p14:creationId xmlns:p14="http://schemas.microsoft.com/office/powerpoint/2010/main" val="141085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AR" dirty="0" smtClean="0"/>
              <a:t>Para el éxito de la MNV de REDD+,</a:t>
            </a:r>
            <a:r>
              <a:rPr lang="es-AR" baseline="0" dirty="0" smtClean="0"/>
              <a:t> </a:t>
            </a:r>
            <a:r>
              <a:rPr lang="es-AR" dirty="0" smtClean="0"/>
              <a:t>es importante la coordinación en niveles diferentes en pos del fortalecimiento de la capacidad.</a:t>
            </a:r>
          </a:p>
          <a:p>
            <a:pPr marL="0" indent="0">
              <a:buFontTx/>
              <a:buNone/>
            </a:pPr>
            <a:endParaRPr lang="es-AR" dirty="0" smtClean="0"/>
          </a:p>
          <a:p>
            <a:pPr marL="171450" indent="-171450">
              <a:buFontTx/>
              <a:buChar char="-"/>
            </a:pPr>
            <a:r>
              <a:rPr lang="es-AR" dirty="0" smtClean="0"/>
              <a:t> Ejemplos de donantes y agencias de apoyo: el Gobierno de Noruega, Organización de las Naciones Unidas para</a:t>
            </a:r>
            <a:r>
              <a:rPr lang="es-AR" baseline="0" dirty="0" smtClean="0"/>
              <a:t> la Alimentación y la Agricultura (</a:t>
            </a:r>
            <a:r>
              <a:rPr lang="es-AR" dirty="0" smtClean="0"/>
              <a:t>FAO),</a:t>
            </a:r>
            <a:r>
              <a:rPr lang="es-AR" baseline="0" dirty="0" smtClean="0"/>
              <a:t> ONU</a:t>
            </a:r>
            <a:r>
              <a:rPr lang="es-AR" dirty="0" smtClean="0"/>
              <a:t>-REDD, Silvacarbon del</a:t>
            </a:r>
            <a:r>
              <a:rPr lang="es-AR" baseline="0" dirty="0" smtClean="0"/>
              <a:t> Servicio Geológico de Estados Unidos</a:t>
            </a:r>
            <a:r>
              <a:rPr lang="es-AR" dirty="0" smtClean="0"/>
              <a:t>, </a:t>
            </a:r>
            <a:r>
              <a:rPr lang="es-AR" noProof="0" dirty="0" smtClean="0"/>
              <a:t>Agence Française du Développement</a:t>
            </a:r>
            <a:r>
              <a:rPr lang="es-AR" dirty="0" smtClean="0"/>
              <a:t>, GOFC-GOLD, etc.</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22</a:t>
            </a:fld>
            <a:endParaRPr lang="es-ES" dirty="0"/>
          </a:p>
        </p:txBody>
      </p:sp>
    </p:spTree>
    <p:extLst>
      <p:ext uri="{BB962C8B-B14F-4D97-AF65-F5344CB8AC3E}">
        <p14:creationId xmlns:p14="http://schemas.microsoft.com/office/powerpoint/2010/main" val="14642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AR" noProof="0" dirty="0" smtClean="0"/>
              <a:t>Un marco institucional fuerte es esencial. </a:t>
            </a:r>
          </a:p>
          <a:p>
            <a:pPr marL="171450" indent="-171450">
              <a:buFontTx/>
              <a:buChar char="-"/>
            </a:pPr>
            <a:endParaRPr lang="es-AR" baseline="0" noProof="0" dirty="0" smtClean="0"/>
          </a:p>
          <a:p>
            <a:pPr marL="171450" indent="-171450">
              <a:buFontTx/>
              <a:buChar char="-"/>
            </a:pPr>
            <a:r>
              <a:rPr lang="es-AR" noProof="0" dirty="0" smtClean="0"/>
              <a:t>Vea</a:t>
            </a:r>
            <a:r>
              <a:rPr lang="es-AR" baseline="0" noProof="0" dirty="0" smtClean="0"/>
              <a:t> el m</a:t>
            </a:r>
            <a:r>
              <a:rPr lang="es-AR" noProof="0" dirty="0" smtClean="0"/>
              <a:t>ódulo 3.1, “Organización y gestión de datos nacionales.”</a:t>
            </a:r>
            <a:endParaRPr lang="es-AR"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23</a:t>
            </a:fld>
            <a:endParaRPr lang="es-ES" dirty="0"/>
          </a:p>
        </p:txBody>
      </p:sp>
    </p:spTree>
    <p:extLst>
      <p:ext uri="{BB962C8B-B14F-4D97-AF65-F5344CB8AC3E}">
        <p14:creationId xmlns:p14="http://schemas.microsoft.com/office/powerpoint/2010/main" val="930849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s-AR" noProof="0" dirty="0" smtClean="0"/>
              <a:t>El apoyo político coherente y un mandato sólido de la entidad principal son esenciales para el éxito en la implementación de REDD+.</a:t>
            </a:r>
          </a:p>
          <a:p>
            <a:pPr marL="171450" indent="-171450">
              <a:buFontTx/>
              <a:buChar char="-"/>
            </a:pPr>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24</a:t>
            </a:fld>
            <a:endParaRPr lang="es-ES" dirty="0"/>
          </a:p>
        </p:txBody>
      </p:sp>
    </p:spTree>
    <p:extLst>
      <p:ext uri="{BB962C8B-B14F-4D97-AF65-F5344CB8AC3E}">
        <p14:creationId xmlns:p14="http://schemas.microsoft.com/office/powerpoint/2010/main" val="49171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25</a:t>
            </a:fld>
            <a:endParaRPr lang="es-ES" dirty="0"/>
          </a:p>
        </p:txBody>
      </p:sp>
    </p:spTree>
    <p:extLst>
      <p:ext uri="{BB962C8B-B14F-4D97-AF65-F5344CB8AC3E}">
        <p14:creationId xmlns:p14="http://schemas.microsoft.com/office/powerpoint/2010/main" val="365307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s-AR" b="0" i="0" baseline="0" noProof="0" dirty="0" smtClean="0"/>
              <a:t>Estos son elementos importantes que los países deben considerar durante la planificación y la implementación de la MNV de REDD+.</a:t>
            </a:r>
          </a:p>
          <a:p>
            <a:pPr marL="171450" indent="-171450">
              <a:buFontTx/>
              <a:buChar char="-"/>
            </a:pPr>
            <a:endParaRPr lang="es-AR" b="0" i="0" baseline="0" noProof="0" dirty="0" smtClean="0"/>
          </a:p>
          <a:p>
            <a:pPr lvl="1">
              <a:buFont typeface="Arial" pitchFamily="34" charset="0"/>
              <a:buChar char="•"/>
            </a:pPr>
            <a:r>
              <a:rPr lang="es-AR" noProof="0" dirty="0" smtClean="0"/>
              <a:t> </a:t>
            </a:r>
            <a:r>
              <a:rPr lang="es-AR" b="0" i="1" baseline="0" noProof="0" dirty="0" smtClean="0"/>
              <a:t>Fuga</a:t>
            </a:r>
            <a:r>
              <a:rPr lang="es-AR" b="0" i="0" baseline="0" noProof="0" dirty="0" smtClean="0"/>
              <a:t> significa que quizá se evita la deforestación en un lugar, pero esta se traslada a otro sitio. Esto requiere de un seguimiento a nivel nacional. </a:t>
            </a:r>
          </a:p>
          <a:p>
            <a:pPr lvl="1">
              <a:buFont typeface="Arial" pitchFamily="34" charset="0"/>
              <a:buChar char="•"/>
            </a:pPr>
            <a:r>
              <a:rPr lang="es-AR" b="0" i="0" baseline="0" noProof="0" dirty="0" smtClean="0">
                <a:sym typeface="Wingdings" pitchFamily="2" charset="2"/>
              </a:rPr>
              <a:t> Las salvaguardas de REDD+ se establecen para respetar</a:t>
            </a:r>
            <a:r>
              <a:rPr lang="es-AR" sz="1200" noProof="0" dirty="0" smtClean="0"/>
              <a:t> la</a:t>
            </a:r>
            <a:r>
              <a:rPr lang="es-AR" sz="1200" baseline="0" noProof="0" dirty="0" smtClean="0"/>
              <a:t> función de la población y </a:t>
            </a:r>
            <a:r>
              <a:rPr lang="es-AR" sz="1200" noProof="0" dirty="0" smtClean="0"/>
              <a:t>los ecosistemas locales.</a:t>
            </a:r>
            <a:endParaRPr lang="es-AR" b="0" i="0" baseline="0" noProof="0" dirty="0" smtClean="0">
              <a:sym typeface="Wingdings" pitchFamily="2" charset="2"/>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26</a:t>
            </a:fld>
            <a:endParaRPr lang="es-ES" dirty="0"/>
          </a:p>
        </p:txBody>
      </p:sp>
    </p:spTree>
    <p:extLst>
      <p:ext uri="{BB962C8B-B14F-4D97-AF65-F5344CB8AC3E}">
        <p14:creationId xmlns:p14="http://schemas.microsoft.com/office/powerpoint/2010/main" val="427677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s-PE" noProof="0" dirty="0" smtClean="0"/>
              <a:t>- El proceso para establecer un sistema nacional de seguimiento que permita estimar las emisiones y las absorciones en los bosques consta de tres fases:</a:t>
            </a:r>
          </a:p>
          <a:p>
            <a:pPr marL="685800" lvl="1" indent="-228600">
              <a:buFont typeface="+mj-lt"/>
              <a:buAutoNum type="arabicPeriod"/>
            </a:pPr>
            <a:r>
              <a:rPr lang="es-PE" noProof="0" dirty="0" smtClean="0"/>
              <a:t> Objetivos y diseño</a:t>
            </a:r>
          </a:p>
          <a:p>
            <a:pPr marL="685800" lvl="1" indent="-228600">
              <a:buFont typeface="+mj-lt"/>
              <a:buAutoNum type="arabicPeriod"/>
            </a:pPr>
            <a:r>
              <a:rPr lang="es-PE" noProof="0" dirty="0" smtClean="0"/>
              <a:t> Establecimiento del sistema de vigilancia</a:t>
            </a:r>
          </a:p>
          <a:p>
            <a:pPr marL="685800" lvl="1" indent="-228600">
              <a:buFont typeface="+mj-lt"/>
              <a:buAutoNum type="arabicPeriod"/>
            </a:pPr>
            <a:r>
              <a:rPr lang="es-PE" noProof="0" dirty="0" smtClean="0"/>
              <a:t> Análisis e informes</a:t>
            </a:r>
            <a:br>
              <a:rPr lang="es-PE" noProof="0" dirty="0" smtClean="0"/>
            </a:br>
            <a:endParaRPr lang="es-PE" noProof="0" dirty="0" smtClean="0"/>
          </a:p>
          <a:p>
            <a:pPr marL="171450" lvl="0" indent="-171450">
              <a:buFontTx/>
              <a:buChar char="-"/>
            </a:pPr>
            <a:r>
              <a:rPr lang="es-PE" noProof="0" dirty="0" smtClean="0"/>
              <a:t>En las próximas diapositivas se describen los requerimientos para cada fase en cuanto al establecimiento de un sistema nacional de vigilancia forestal (componentes clave), así como el modo de cumplirlos (fortalecimiento de la capacidad).</a:t>
            </a:r>
          </a:p>
          <a:p>
            <a:pPr marL="171450" lvl="0" indent="-171450">
              <a:buFontTx/>
              <a:buChar char="-"/>
            </a:pPr>
            <a:endParaRPr lang="es-PE" noProof="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27</a:t>
            </a:fld>
            <a:endParaRPr lang="es-ES" dirty="0"/>
          </a:p>
        </p:txBody>
      </p:sp>
    </p:spTree>
    <p:extLst>
      <p:ext uri="{BB962C8B-B14F-4D97-AF65-F5344CB8AC3E}">
        <p14:creationId xmlns:p14="http://schemas.microsoft.com/office/powerpoint/2010/main" val="380999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28</a:t>
            </a:fld>
            <a:endParaRPr lang="es-ES" dirty="0"/>
          </a:p>
        </p:txBody>
      </p:sp>
    </p:spTree>
    <p:extLst>
      <p:ext uri="{BB962C8B-B14F-4D97-AF65-F5344CB8AC3E}">
        <p14:creationId xmlns:p14="http://schemas.microsoft.com/office/powerpoint/2010/main" val="25192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30</a:t>
            </a:fld>
            <a:endParaRPr lang="es-ES" dirty="0"/>
          </a:p>
        </p:txBody>
      </p:sp>
    </p:spTree>
    <p:extLst>
      <p:ext uri="{BB962C8B-B14F-4D97-AF65-F5344CB8AC3E}">
        <p14:creationId xmlns:p14="http://schemas.microsoft.com/office/powerpoint/2010/main" val="203667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32</a:t>
            </a:fld>
            <a:endParaRPr lang="es-ES" dirty="0"/>
          </a:p>
        </p:txBody>
      </p:sp>
    </p:spTree>
    <p:extLst>
      <p:ext uri="{BB962C8B-B14F-4D97-AF65-F5344CB8AC3E}">
        <p14:creationId xmlns:p14="http://schemas.microsoft.com/office/powerpoint/2010/main" val="250012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En esta conferencia se expone sobre la creación de sistemas nacionales de vigilancia forestal para las actividades de REDD+, que son esenciales para llevar a cabo la MNV de las actividades de REDD+.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La conferencia comienza con un panorama general de las modalidades establecidas por la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CMNUCC para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crear los SNVF y realizar la MNV </a:t>
            </a:r>
            <a:r>
              <a:rPr kumimoji="0" lang="es-AR" sz="1200" b="0" i="0" u="none" strike="noStrike" kern="1200" cap="none" spc="0" normalizeH="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de las actividades de REDD+.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Luego se presenta un marco para la vigilancia forestal en un país en el contexto de las actividades de REDD+ y se explica el </a:t>
            </a:r>
            <a:r>
              <a:rPr lang="es-AR" sz="1200" dirty="0" smtClean="0">
                <a:solidFill>
                  <a:schemeClr val="bg2"/>
                </a:solidFill>
                <a:latin typeface="Verdana" pitchFamily="34" charset="0"/>
                <a:ea typeface="Verdana" panose="020B0604030504040204" pitchFamily="34" charset="0"/>
                <a:cs typeface="Verdana" panose="020B0604030504040204" pitchFamily="34" charset="0"/>
              </a:rPr>
              <a:t>uso de la detección remota dentro de los SNVF.</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s-AR" sz="120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Gran parte de esta</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conferencia trata sobre la evaluación</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y el fortalecimiento de las capacidades de los países para establecer SNVF y sistemas para la MNV de las actividades de REDD+. Se </a:t>
            </a:r>
            <a:r>
              <a:rPr kumimoji="0" lang="es-AR" sz="120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puede utilizar una hoja de ruta para crear en los países capacidades sostenidas para la MNV; se explican los detalles para confeccionar dicha hoja de ruta.</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s-AR" sz="120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La conferencia</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finaliza</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con</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un</a:t>
            </a:r>
            <a:r>
              <a:rPr lang="es-AR" dirty="0" smtClean="0">
                <a:latin typeface="Verdana" panose="020B0604030504040204" pitchFamily="34" charset="0"/>
                <a:ea typeface="Verdana" panose="020B0604030504040204" pitchFamily="34" charset="0"/>
                <a:cs typeface="Verdana" panose="020B0604030504040204" pitchFamily="34" charset="0"/>
              </a:rPr>
              <a:t> </a:t>
            </a:r>
            <a:r>
              <a:rPr kumimoji="0" lang="es-AR" sz="1200" b="0" i="0" u="none" strike="noStrike" kern="1200" cap="none" spc="0" normalizeH="0" baseline="0" noProof="0" dirty="0" smtClean="0">
                <a:ln>
                  <a:noFill/>
                </a:ln>
                <a:solidFill>
                  <a:schemeClr val="bg2"/>
                </a:solidFill>
                <a:effectLst/>
                <a:uLnTx/>
                <a:uFillTx/>
                <a:latin typeface="Verdana" pitchFamily="34" charset="0"/>
                <a:ea typeface="Verdana" panose="020B0604030504040204" pitchFamily="34" charset="0"/>
                <a:cs typeface="Verdana" panose="020B0604030504040204" pitchFamily="34" charset="0"/>
              </a:rPr>
              <a:t>panorama general de los impactos en los costos y los diversos factores que influyen en ellos.</a:t>
            </a:r>
          </a:p>
          <a:p>
            <a:pPr>
              <a:buFont typeface="Arial" pitchFamily="34" charset="0"/>
              <a:buNone/>
            </a:pPr>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a:t>
            </a:fld>
            <a:endParaRPr lang="es-ES" dirty="0"/>
          </a:p>
        </p:txBody>
      </p:sp>
    </p:spTree>
    <p:extLst>
      <p:ext uri="{BB962C8B-B14F-4D97-AF65-F5344CB8AC3E}">
        <p14:creationId xmlns:p14="http://schemas.microsoft.com/office/powerpoint/2010/main" val="267391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s-AR" noProof="0" dirty="0" smtClean="0"/>
              <a:t>Esto es un ejemplo de una hoja de </a:t>
            </a:r>
            <a:r>
              <a:rPr lang="es-AR" noProof="0" dirty="0" smtClean="0"/>
              <a:t>ruta para </a:t>
            </a:r>
            <a:r>
              <a:rPr lang="es-AR" noProof="0" dirty="0" smtClean="0"/>
              <a:t>la MNV de REDD+, en este caso para Etiopía, y de los elementos principales que es preciso considerar para solucionar</a:t>
            </a:r>
            <a:r>
              <a:rPr lang="es-AR" baseline="0" noProof="0" dirty="0" smtClean="0"/>
              <a:t> el déficit de capacidades </a:t>
            </a:r>
            <a:r>
              <a:rPr lang="es-AR" noProof="0" dirty="0" smtClean="0"/>
              <a:t>a fin de establecer un sistema nacional de vigilancia forestal. En el anexo II de los ejercicios del módulo 1.2 se brindan más detalles sobre esta hoja de ruta y sobre la evaluación de capacidades.</a:t>
            </a:r>
            <a:endParaRPr lang="es-A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33</a:t>
            </a:fld>
            <a:endParaRPr lang="es-ES" dirty="0"/>
          </a:p>
        </p:txBody>
      </p:sp>
    </p:spTree>
    <p:extLst>
      <p:ext uri="{BB962C8B-B14F-4D97-AF65-F5344CB8AC3E}">
        <p14:creationId xmlns:p14="http://schemas.microsoft.com/office/powerpoint/2010/main" val="4268999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34</a:t>
            </a:fld>
            <a:endParaRPr lang="es-ES" dirty="0"/>
          </a:p>
        </p:txBody>
      </p:sp>
    </p:spTree>
    <p:extLst>
      <p:ext uri="{BB962C8B-B14F-4D97-AF65-F5344CB8AC3E}">
        <p14:creationId xmlns:p14="http://schemas.microsoft.com/office/powerpoint/2010/main" val="393124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AR" sz="20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MNV del carbono forestal se refleja sobre todo en los costos de transacción, es decir, prueba de que una </a:t>
            </a:r>
            <a:r>
              <a:rPr lang="es-AR" sz="20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actividad REDD </a:t>
            </a:r>
            <a:r>
              <a:rPr lang="es-AR" sz="200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efectivamente logró cierta cantidad de reducciones de emisiones, y puede recibir compensación.</a:t>
            </a:r>
          </a:p>
          <a:p>
            <a:pPr marL="0" indent="0">
              <a:buFontTx/>
              <a:buNone/>
            </a:pPr>
            <a:endParaRPr lang="es-AR" sz="1200" b="0" i="0" u="none" strike="noStrike" kern="12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Tx/>
              <a:buNone/>
            </a:pPr>
            <a:r>
              <a:rPr lang="es-AR" sz="1200" b="0" i="0" u="none" strike="noStrike" kern="12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Fuentes:</a:t>
            </a:r>
          </a:p>
          <a:p>
            <a:pPr marL="0" indent="0">
              <a:buFontTx/>
              <a:buNone/>
            </a:pPr>
            <a:r>
              <a:rPr lang="es-AR" sz="1200" b="0" i="0" u="none" strike="noStrike" kern="12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Pagiola y Bosquet, 2009;</a:t>
            </a:r>
          </a:p>
          <a:p>
            <a:pPr marL="0" indent="0">
              <a:buFontTx/>
              <a:buNone/>
            </a:pPr>
            <a:r>
              <a:rPr lang="en-GB" sz="1400" dirty="0" smtClean="0"/>
              <a:t>GFOI, 2014.</a:t>
            </a:r>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35</a:t>
            </a:fld>
            <a:endParaRPr lang="es-ES" dirty="0"/>
          </a:p>
        </p:txBody>
      </p:sp>
    </p:spTree>
    <p:extLst>
      <p:ext uri="{BB962C8B-B14F-4D97-AF65-F5344CB8AC3E}">
        <p14:creationId xmlns:p14="http://schemas.microsoft.com/office/powerpoint/2010/main" val="191553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s-GT" noProof="0" dirty="0" smtClean="0">
                <a:latin typeface="Verdana" panose="020B0604030504040204" pitchFamily="34" charset="0"/>
                <a:ea typeface="Verdana" panose="020B0604030504040204" pitchFamily="34" charset="0"/>
                <a:cs typeface="Verdana" panose="020B0604030504040204" pitchFamily="34" charset="0"/>
              </a:rPr>
              <a:t>Cuando se usa detección remota, se pueden usar imágenes satelitales de diferentes sensores. Difieren en la resolución (de gruesa a fina). No obstante, cuanto mayor sea la resolución, mayores serán los costos por imagen. </a:t>
            </a:r>
          </a:p>
          <a:p>
            <a:pPr marL="171450" indent="-171450">
              <a:buFontTx/>
              <a:buChar char="-"/>
            </a:pPr>
            <a:endParaRPr lang="es-GT"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37</a:t>
            </a:fld>
            <a:endParaRPr lang="es-ES" dirty="0"/>
          </a:p>
        </p:txBody>
      </p:sp>
    </p:spTree>
    <p:extLst>
      <p:ext uri="{BB962C8B-B14F-4D97-AF65-F5344CB8AC3E}">
        <p14:creationId xmlns:p14="http://schemas.microsoft.com/office/powerpoint/2010/main" val="3783383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baseline="0" noProof="0" dirty="0" smtClean="0">
                <a:solidFill>
                  <a:schemeClr val="tx1"/>
                </a:solidFill>
                <a:latin typeface="+mn-lt"/>
              </a:rPr>
              <a:t>Se puede ver información adicional en el sitio web de misiones, instrumentos y mediciones (MIM) del </a:t>
            </a:r>
            <a:r>
              <a:rPr lang="es-AR" sz="1200" noProof="0" dirty="0" smtClean="0"/>
              <a:t>Comité sobre Satélites de Observación de la Tierra (CEOS)</a:t>
            </a:r>
            <a:r>
              <a:rPr lang="es-AR" sz="1200" b="0" i="0" u="none" strike="noStrike" kern="1200" baseline="0" noProof="0" dirty="0" smtClean="0">
                <a:solidFill>
                  <a:schemeClr val="tx1"/>
                </a:solidFill>
                <a:latin typeface="+mn-lt"/>
              </a:rPr>
              <a:t> , http://database.eohandbook.com. </a:t>
            </a:r>
            <a:r>
              <a:rPr lang="es-AR" noProof="0" dirty="0" smtClean="0"/>
              <a:t>La base de datos proporciona información sobre diversos MIM disponibles para la observación terrestre. Incluye cuadros y listas alfabéticas de las diferentes misiones, los instrumentos y un panorama</a:t>
            </a:r>
            <a:r>
              <a:rPr lang="es-AR" baseline="0" noProof="0" dirty="0" smtClean="0"/>
              <a:t> general </a:t>
            </a:r>
            <a:r>
              <a:rPr lang="es-AR" noProof="0" dirty="0" smtClean="0"/>
              <a:t>de las mediciones existentes</a:t>
            </a:r>
            <a:r>
              <a:rPr lang="es-AR" noProof="0" dirty="0" smtClean="0"/>
              <a:t>. La </a:t>
            </a:r>
            <a:r>
              <a:rPr lang="es-AR" noProof="0" dirty="0" smtClean="0"/>
              <a:t>base de datos permite la búsqueda por palabra clave</a:t>
            </a:r>
            <a:r>
              <a:rPr lang="es-AR" noProof="0" dirty="0" smtClean="0"/>
              <a:t>. Las </a:t>
            </a:r>
            <a:r>
              <a:rPr lang="es-AR" noProof="0" dirty="0" smtClean="0"/>
              <a:t>listas de resumen de misiones o de instrumentos permiten acceder a los sitios web de las</a:t>
            </a:r>
            <a:r>
              <a:rPr lang="es-AR" baseline="0" noProof="0" dirty="0" smtClean="0"/>
              <a:t> entidades que proveen </a:t>
            </a:r>
            <a:r>
              <a:rPr lang="es-AR" noProof="0" dirty="0" smtClean="0"/>
              <a:t>datos. </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b="0" i="0" u="none" strike="noStrike" kern="1200" baseline="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baseline="0" noProof="0" dirty="0" smtClean="0">
                <a:solidFill>
                  <a:schemeClr val="tx1"/>
                </a:solidFill>
                <a:latin typeface="+mn-lt"/>
              </a:rPr>
              <a:t>Bibliografía: CEOS (2015),</a:t>
            </a:r>
            <a:r>
              <a:rPr lang="es-AR" noProof="0" dirty="0" smtClean="0"/>
              <a:t> Base de datos en línea de misiones, instrumentos y mediciones (MIM) de CEOS. Disponible en: http://database.eohandbook.com.</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accent6"/>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38</a:t>
            </a:fld>
            <a:endParaRPr lang="es-ES" dirty="0"/>
          </a:p>
        </p:txBody>
      </p:sp>
    </p:spTree>
    <p:extLst>
      <p:ext uri="{BB962C8B-B14F-4D97-AF65-F5344CB8AC3E}">
        <p14:creationId xmlns:p14="http://schemas.microsoft.com/office/powerpoint/2010/main" val="1139772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baseline="0" noProof="0" dirty="0" smtClean="0">
                <a:solidFill>
                  <a:schemeClr val="tx1"/>
                </a:solidFill>
                <a:latin typeface="+mn-lt"/>
              </a:rPr>
              <a:t>Se puede encontrar información adicional en la base de datos de MIM del CEOS, http://database.eohandbook.com.</a:t>
            </a:r>
          </a:p>
        </p:txBody>
      </p:sp>
      <p:sp>
        <p:nvSpPr>
          <p:cNvPr id="4" name="Slide Number Placeholder 3"/>
          <p:cNvSpPr>
            <a:spLocks noGrp="1"/>
          </p:cNvSpPr>
          <p:nvPr>
            <p:ph type="sldNum" sz="quarter" idx="10"/>
          </p:nvPr>
        </p:nvSpPr>
        <p:spPr/>
        <p:txBody>
          <a:bodyPr/>
          <a:lstStyle/>
          <a:p>
            <a:fld id="{02599C58-F26E-484C-B158-D7CF572B4912}" type="slidenum">
              <a:rPr lang="en-GB" smtClean="0"/>
              <a:pPr/>
              <a:t>39</a:t>
            </a:fld>
            <a:endParaRPr lang="es-ES" dirty="0"/>
          </a:p>
        </p:txBody>
      </p:sp>
    </p:spTree>
    <p:extLst>
      <p:ext uri="{BB962C8B-B14F-4D97-AF65-F5344CB8AC3E}">
        <p14:creationId xmlns:p14="http://schemas.microsoft.com/office/powerpoint/2010/main" val="4167050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AR" noProof="0" dirty="0" smtClean="0"/>
              <a:t>En general, en países con escasas capacidades, los costos de la vigilancia (por km</a:t>
            </a:r>
            <a:r>
              <a:rPr lang="es-AR" baseline="30000" noProof="0" dirty="0" smtClean="0"/>
              <a:t>2</a:t>
            </a:r>
            <a:r>
              <a:rPr lang="es-AR" noProof="0" dirty="0" smtClean="0"/>
              <a:t>) son mayores.</a:t>
            </a:r>
          </a:p>
          <a:p>
            <a:pPr marL="0" indent="0">
              <a:buFontTx/>
              <a:buNone/>
            </a:pPr>
            <a:endParaRPr lang="es-AR" baseline="0" noProof="0" dirty="0" smtClean="0"/>
          </a:p>
          <a:p>
            <a:pPr marL="171450" indent="-171450">
              <a:buFontTx/>
              <a:buChar char="-"/>
            </a:pPr>
            <a:r>
              <a:rPr lang="es-AR" noProof="0" dirty="0" smtClean="0"/>
              <a:t>En países de</a:t>
            </a:r>
            <a:r>
              <a:rPr lang="es-AR" baseline="0" noProof="0" dirty="0" smtClean="0"/>
              <a:t> superficie </a:t>
            </a:r>
            <a:r>
              <a:rPr lang="es-AR" noProof="0" dirty="0" smtClean="0"/>
              <a:t>pequeña, los costos de la vigilancia (por km</a:t>
            </a:r>
            <a:r>
              <a:rPr lang="es-AR" baseline="30000" noProof="0" dirty="0" smtClean="0"/>
              <a:t>2</a:t>
            </a:r>
            <a:r>
              <a:rPr lang="es-AR" noProof="0" dirty="0" smtClean="0"/>
              <a:t>) son mayores, en comparación con los países de</a:t>
            </a:r>
            <a:r>
              <a:rPr lang="es-AR" baseline="0" noProof="0" dirty="0" smtClean="0"/>
              <a:t> </a:t>
            </a:r>
            <a:r>
              <a:rPr lang="es-AR" noProof="0" dirty="0" smtClean="0"/>
              <a:t>mayor superficie. </a:t>
            </a:r>
            <a:endParaRPr lang="es-AR" noProof="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40</a:t>
            </a:fld>
            <a:endParaRPr lang="es-ES" dirty="0"/>
          </a:p>
        </p:txBody>
      </p:sp>
    </p:spTree>
    <p:extLst>
      <p:ext uri="{BB962C8B-B14F-4D97-AF65-F5344CB8AC3E}">
        <p14:creationId xmlns:p14="http://schemas.microsoft.com/office/powerpoint/2010/main" val="185927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41</a:t>
            </a:fld>
            <a:endParaRPr lang="es-ES" dirty="0"/>
          </a:p>
        </p:txBody>
      </p:sp>
    </p:spTree>
    <p:extLst>
      <p:ext uri="{BB962C8B-B14F-4D97-AF65-F5344CB8AC3E}">
        <p14:creationId xmlns:p14="http://schemas.microsoft.com/office/powerpoint/2010/main" val="344625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42</a:t>
            </a:fld>
            <a:endParaRPr lang="es-ES" dirty="0"/>
          </a:p>
        </p:txBody>
      </p:sp>
    </p:spTree>
    <p:extLst>
      <p:ext uri="{BB962C8B-B14F-4D97-AF65-F5344CB8AC3E}">
        <p14:creationId xmlns:p14="http://schemas.microsoft.com/office/powerpoint/2010/main" val="218581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43</a:t>
            </a:fld>
            <a:endParaRPr lang="es-ES" dirty="0"/>
          </a:p>
        </p:txBody>
      </p:sp>
    </p:spTree>
    <p:extLst>
      <p:ext uri="{BB962C8B-B14F-4D97-AF65-F5344CB8AC3E}">
        <p14:creationId xmlns:p14="http://schemas.microsoft.com/office/powerpoint/2010/main" val="80071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s-ES" dirty="0"/>
          </a:p>
        </p:txBody>
      </p:sp>
    </p:spTree>
    <p:extLst>
      <p:ext uri="{BB962C8B-B14F-4D97-AF65-F5344CB8AC3E}">
        <p14:creationId xmlns:p14="http://schemas.microsoft.com/office/powerpoint/2010/main" val="219349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s-AR" sz="1200" noProof="0" dirty="0" smtClean="0">
                <a:latin typeface="Verdana" panose="020B0604030504040204" pitchFamily="34" charset="0"/>
                <a:ea typeface="Verdana" panose="020B0604030504040204" pitchFamily="34" charset="0"/>
                <a:cs typeface="Verdana" panose="020B0604030504040204" pitchFamily="34" charset="0"/>
              </a:rPr>
              <a:t>La MNV es un componente esencial del mecanismo</a:t>
            </a: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 de</a:t>
            </a:r>
            <a:r>
              <a:rPr lang="es-AR" sz="1200" noProof="0" dirty="0" smtClean="0">
                <a:latin typeface="Verdana" panose="020B0604030504040204" pitchFamily="34" charset="0"/>
                <a:ea typeface="Verdana" panose="020B0604030504040204" pitchFamily="34" charset="0"/>
                <a:cs typeface="Verdana" panose="020B0604030504040204" pitchFamily="34" charset="0"/>
              </a:rPr>
              <a:t> REDD+, no solo para garantizar la transparencia del sistema, sino también para poder recompensar a los países por sus esfuerzos en cuanto a la reducción de emisiones</a:t>
            </a:r>
            <a:r>
              <a:rPr lang="es-AR" sz="1200" noProof="0" dirty="0" smtClean="0">
                <a:latin typeface="Verdana" panose="020B0604030504040204" pitchFamily="34" charset="0"/>
                <a:ea typeface="Verdana" panose="020B0604030504040204" pitchFamily="34" charset="0"/>
                <a:cs typeface="Verdana" panose="020B0604030504040204" pitchFamily="34" charset="0"/>
              </a:rPr>
              <a:t>. Se </a:t>
            </a:r>
            <a:r>
              <a:rPr lang="es-AR" sz="1200" noProof="0" dirty="0" smtClean="0">
                <a:latin typeface="Verdana" panose="020B0604030504040204" pitchFamily="34" charset="0"/>
                <a:ea typeface="Verdana" panose="020B0604030504040204" pitchFamily="34" charset="0"/>
                <a:cs typeface="Verdana" panose="020B0604030504040204" pitchFamily="34" charset="0"/>
              </a:rPr>
              <a:t>requieren mediciones precisas y confiables de las</a:t>
            </a: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 reservas </a:t>
            </a:r>
            <a:r>
              <a:rPr lang="es-AR" sz="1200" noProof="0" dirty="0" smtClean="0">
                <a:latin typeface="Verdana" panose="020B0604030504040204" pitchFamily="34" charset="0"/>
                <a:ea typeface="Verdana" panose="020B0604030504040204" pitchFamily="34" charset="0"/>
                <a:cs typeface="Verdana" panose="020B0604030504040204" pitchFamily="34" charset="0"/>
              </a:rPr>
              <a:t>de carbono en los bosques y de sus </a:t>
            </a:r>
            <a:r>
              <a:rPr lang="es-AR" sz="1200" noProof="0" dirty="0" smtClean="0">
                <a:latin typeface="Verdana" panose="020B0604030504040204" pitchFamily="34" charset="0"/>
                <a:ea typeface="Verdana" panose="020B0604030504040204" pitchFamily="34" charset="0"/>
                <a:cs typeface="Verdana" panose="020B0604030504040204" pitchFamily="34" charset="0"/>
              </a:rPr>
              <a:t>variaciones para </a:t>
            </a:r>
            <a:r>
              <a:rPr lang="es-AR" sz="1200" noProof="0" dirty="0" smtClean="0">
                <a:latin typeface="Verdana" panose="020B0604030504040204" pitchFamily="34" charset="0"/>
                <a:ea typeface="Verdana" panose="020B0604030504040204" pitchFamily="34" charset="0"/>
                <a:cs typeface="Verdana" panose="020B0604030504040204" pitchFamily="34" charset="0"/>
              </a:rPr>
              <a:t>presentar informes sobre la reducción</a:t>
            </a: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 </a:t>
            </a:r>
            <a:r>
              <a:rPr lang="es-AR" sz="1200" noProof="0" dirty="0" smtClean="0">
                <a:latin typeface="Verdana" panose="020B0604030504040204" pitchFamily="34" charset="0"/>
                <a:ea typeface="Verdana" panose="020B0604030504040204" pitchFamily="34" charset="0"/>
                <a:cs typeface="Verdana" panose="020B0604030504040204" pitchFamily="34" charset="0"/>
              </a:rPr>
              <a:t>de emisiones.</a:t>
            </a:r>
          </a:p>
          <a:p>
            <a:pPr marL="0" indent="0">
              <a:buFontTx/>
              <a:buNone/>
            </a:pPr>
            <a:endParaRPr lang="es-AR" sz="1200" baseline="0" noProof="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pPr>
            <a:r>
              <a:rPr lang="es-AR" sz="1200" dirty="0" smtClean="0">
                <a:latin typeface="Verdana" panose="020B0604030504040204" pitchFamily="34" charset="0"/>
                <a:ea typeface="Verdana" panose="020B0604030504040204" pitchFamily="34" charset="0"/>
                <a:cs typeface="Verdana" panose="020B0604030504040204" pitchFamily="34" charset="0"/>
              </a:rPr>
              <a:t>Qué se debe medir / estimar para calcular las reducciones de emisiones:</a:t>
            </a:r>
          </a:p>
          <a:p>
            <a:pPr lvl="1" fontAlgn="auto">
              <a:lnSpc>
                <a:spcPct val="100000"/>
              </a:lnSpc>
              <a:spcAft>
                <a:spcPts val="0"/>
              </a:spcAft>
              <a:defRPr/>
            </a:pPr>
            <a:r>
              <a:rPr lang="es-AR" sz="1200" dirty="0" smtClean="0">
                <a:latin typeface="Verdana" panose="020B0604030504040204" pitchFamily="34" charset="0"/>
                <a:ea typeface="Verdana" panose="020B0604030504040204" pitchFamily="34" charset="0"/>
                <a:cs typeface="Verdana" panose="020B0604030504040204" pitchFamily="34" charset="0"/>
              </a:rPr>
              <a:t>- Emisiones y absorciones reales de GEI de los bosques </a:t>
            </a:r>
          </a:p>
          <a:p>
            <a:pPr lvl="1" fontAlgn="auto">
              <a:lnSpc>
                <a:spcPct val="100000"/>
              </a:lnSpc>
              <a:spcAft>
                <a:spcPts val="0"/>
              </a:spcAft>
              <a:defRPr/>
            </a:pPr>
            <a:r>
              <a:rPr lang="es-AR" sz="1200" dirty="0" smtClean="0">
                <a:latin typeface="Verdana" panose="020B0604030504040204" pitchFamily="34" charset="0"/>
                <a:ea typeface="Verdana" panose="020B0604030504040204" pitchFamily="34" charset="0"/>
                <a:cs typeface="Verdana" panose="020B0604030504040204" pitchFamily="34" charset="0"/>
              </a:rPr>
              <a:t>- Niveles de referencia con la misma cobertura de emisiones y absorciones,</a:t>
            </a:r>
            <a:r>
              <a:rPr lang="es-AR" sz="1200" baseline="0" dirty="0" smtClean="0">
                <a:latin typeface="Verdana" panose="020B0604030504040204" pitchFamily="34" charset="0"/>
                <a:ea typeface="Verdana" panose="020B0604030504040204" pitchFamily="34" charset="0"/>
                <a:cs typeface="Verdana" panose="020B0604030504040204" pitchFamily="34" charset="0"/>
              </a:rPr>
              <a:t> </a:t>
            </a:r>
            <a:r>
              <a:rPr lang="es-AR" sz="1200" dirty="0" smtClean="0">
                <a:latin typeface="Verdana" panose="020B0604030504040204" pitchFamily="34" charset="0"/>
                <a:ea typeface="Verdana" panose="020B0604030504040204" pitchFamily="34" charset="0"/>
                <a:cs typeface="Verdana" panose="020B0604030504040204" pitchFamily="34" charset="0"/>
              </a:rPr>
              <a:t>para estimar las reducciones logradas </a:t>
            </a:r>
          </a:p>
          <a:p>
            <a:pPr lvl="1" fontAlgn="auto">
              <a:lnSpc>
                <a:spcPct val="100000"/>
              </a:lnSpc>
              <a:spcAft>
                <a:spcPts val="0"/>
              </a:spcAft>
              <a:defRPr/>
            </a:pPr>
            <a:endParaRPr lang="es-AR" sz="120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pPr>
            <a:r>
              <a:rPr lang="es-AR" sz="1200" baseline="0" noProof="0" dirty="0" smtClean="0">
                <a:latin typeface="Verdana" panose="020B0604030504040204" pitchFamily="34" charset="0"/>
                <a:ea typeface="Verdana" panose="020B0604030504040204" pitchFamily="34" charset="0"/>
                <a:cs typeface="Verdana" panose="020B0604030504040204" pitchFamily="34" charset="0"/>
              </a:rPr>
              <a:t>Se requiere un sistema nacional de vigilancia forestal sólido y transparente para obtener las mediciones esenciales relativas a la cubierta forestal y los cambios en el carbono.</a:t>
            </a:r>
            <a:endParaRPr lang="es-AR" sz="1200" noProof="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s-ES" dirty="0"/>
          </a:p>
        </p:txBody>
      </p:sp>
    </p:spTree>
    <p:extLst>
      <p:ext uri="{BB962C8B-B14F-4D97-AF65-F5344CB8AC3E}">
        <p14:creationId xmlns:p14="http://schemas.microsoft.com/office/powerpoint/2010/main" val="26610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b="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7</a:t>
            </a:fld>
            <a:endParaRPr lang="es-ES" dirty="0"/>
          </a:p>
        </p:txBody>
      </p:sp>
    </p:spTree>
    <p:extLst>
      <p:ext uri="{BB962C8B-B14F-4D97-AF65-F5344CB8AC3E}">
        <p14:creationId xmlns:p14="http://schemas.microsoft.com/office/powerpoint/2010/main" val="24781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Verdana" panose="020B0604030504040204" pitchFamily="34" charset="0"/>
                <a:ea typeface="Verdana" panose="020B0604030504040204" pitchFamily="34" charset="0"/>
                <a:cs typeface="Verdana" panose="020B0604030504040204" pitchFamily="34" charset="0"/>
              </a:rPr>
              <a:t>Esta es una orientación metodológica para establecer los </a:t>
            </a:r>
            <a:r>
              <a:rPr lang="es-AR" dirty="0" smtClean="0">
                <a:latin typeface="Verdana" panose="020B0604030504040204" pitchFamily="34" charset="0"/>
                <a:ea typeface="Verdana" panose="020B0604030504040204" pitchFamily="34" charset="0"/>
                <a:cs typeface="Verdana" panose="020B0604030504040204" pitchFamily="34" charset="0"/>
              </a:rPr>
              <a:t>sistemas nacionales de vigilancia forestal</a:t>
            </a:r>
            <a:r>
              <a:rPr dirty="0" smtClean="0">
                <a:latin typeface="Verdana" panose="020B0604030504040204" pitchFamily="34" charset="0"/>
                <a:ea typeface="Verdana" panose="020B0604030504040204" pitchFamily="34" charset="0"/>
                <a:cs typeface="Verdana" panose="020B0604030504040204" pitchFamily="34" charset="0"/>
              </a:rPr>
              <a:t>, proveniente de la</a:t>
            </a:r>
            <a:r>
              <a:rPr lang="en-US" b="0" dirty="0" smtClean="0">
                <a:latin typeface="Verdana" panose="020B0604030504040204" pitchFamily="34" charset="0"/>
                <a:ea typeface="Verdana" panose="020B0604030504040204" pitchFamily="34" charset="0"/>
                <a:cs typeface="Verdana" panose="020B0604030504040204" pitchFamily="34" charset="0"/>
              </a:rPr>
              <a:t> Decisión 4/ CP.15 (CMNUCC, 2009).</a:t>
            </a:r>
            <a:endParaRPr lang="es-ES" b="0" dirty="0" smtClean="0">
              <a:latin typeface="Verdana" panose="020B0604030504040204" pitchFamily="34" charset="0"/>
              <a:ea typeface="Verdana" panose="020B0604030504040204" pitchFamily="34" charset="0"/>
              <a:cs typeface="Verdana" panose="020B0604030504040204" pitchFamily="34" charset="0"/>
            </a:endParaRPr>
          </a:p>
          <a:p>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s-ES" dirty="0"/>
          </a:p>
        </p:txBody>
      </p:sp>
    </p:spTree>
    <p:extLst>
      <p:ext uri="{BB962C8B-B14F-4D97-AF65-F5344CB8AC3E}">
        <p14:creationId xmlns:p14="http://schemas.microsoft.com/office/powerpoint/2010/main" val="396599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s-ES" dirty="0"/>
          </a:p>
        </p:txBody>
      </p:sp>
    </p:spTree>
    <p:extLst>
      <p:ext uri="{BB962C8B-B14F-4D97-AF65-F5344CB8AC3E}">
        <p14:creationId xmlns:p14="http://schemas.microsoft.com/office/powerpoint/2010/main" val="190144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marL="171450" indent="-171450">
              <a:buFontTx/>
              <a:buChar char="-"/>
            </a:pPr>
            <a:r>
              <a:rPr lang="es-AR" dirty="0" smtClean="0"/>
              <a:t>ONU-REDD indica dos funciones simultáneas del sistema nacional de vigilancia</a:t>
            </a:r>
            <a:r>
              <a:rPr lang="es-AR" baseline="0" dirty="0" smtClean="0"/>
              <a:t> </a:t>
            </a:r>
            <a:r>
              <a:rPr lang="es-AR" dirty="0" smtClean="0"/>
              <a:t>forestal: </a:t>
            </a:r>
          </a:p>
          <a:p>
            <a:pPr marL="171450" indent="-171450">
              <a:buFontTx/>
              <a:buChar char="-"/>
            </a:pPr>
            <a:endParaRPr lang="es-AR"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AR" noProof="0" dirty="0" smtClean="0"/>
              <a:t> La función de vigilancia hace referencia a una herramienta nacional que permite a los países evaluar una amplia gama de información sobre los bosques, abarca </a:t>
            </a:r>
            <a:r>
              <a:rPr lang="es-AR" noProof="0" dirty="0" smtClean="0"/>
              <a:t>tanto las </a:t>
            </a:r>
            <a:r>
              <a:rPr lang="es-AR" noProof="0" dirty="0" smtClean="0"/>
              <a:t>necesidades específicas de las</a:t>
            </a:r>
            <a:r>
              <a:rPr lang="es-AR" baseline="0" noProof="0" dirty="0" smtClean="0"/>
              <a:t> actividades de </a:t>
            </a:r>
            <a:r>
              <a:rPr lang="es-AR" noProof="0" dirty="0" smtClean="0"/>
              <a:t>REDD+ como otras necesidades (que no se</a:t>
            </a:r>
            <a:r>
              <a:rPr lang="es-AR" baseline="0" noProof="0" dirty="0" smtClean="0"/>
              <a:t> refieren únicamente al carbono)</a:t>
            </a:r>
            <a:r>
              <a:rPr lang="es-AR" noProof="0" dirty="0" smtClean="0"/>
              <a:t>. Las específicas de REDD+ incluyen la vigilancia de las actividades de demostración de REDD+ en la etapa 2 y la vigilancia del desempeño de las políticas y medidas de REDD+ en la etapa 3. Ya existen m</a:t>
            </a:r>
            <a:r>
              <a:rPr lang="es-AR" dirty="0" smtClean="0"/>
              <a:t>uchas herramientas de vigilancia relacionadas con los bosques; es importante continuar avanzando</a:t>
            </a:r>
            <a:r>
              <a:rPr lang="es-AR" baseline="0" dirty="0" smtClean="0"/>
              <a:t> a partir de ellas y </a:t>
            </a:r>
            <a:r>
              <a:rPr lang="es-AR" dirty="0" smtClean="0"/>
              <a:t>armonizar las existentes con las nuevas para la</a:t>
            </a:r>
            <a:r>
              <a:rPr lang="es-AR" baseline="0" dirty="0" smtClean="0"/>
              <a:t> vigilancia </a:t>
            </a:r>
            <a:r>
              <a:rPr lang="es-AR" dirty="0" smtClean="0"/>
              <a:t>forestal para</a:t>
            </a:r>
            <a:r>
              <a:rPr lang="es-AR" baseline="0" dirty="0" smtClean="0"/>
              <a:t> </a:t>
            </a:r>
            <a:r>
              <a:rPr lang="es-AR" dirty="0" smtClean="0"/>
              <a:t>REDD+.</a:t>
            </a:r>
          </a:p>
          <a:p>
            <a:pPr lvl="1">
              <a:buFont typeface="Arial" pitchFamily="34" charset="0"/>
              <a:buChar char="•"/>
            </a:pPr>
            <a:endParaRPr lang="es-AR"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smtClean="0">
                <a:solidFill>
                  <a:schemeClr val="tx1"/>
                </a:solidFill>
                <a:effectLst/>
                <a:latin typeface="+mn-lt"/>
                <a:ea typeface="+mn-ea"/>
                <a:cs typeface="+mn-cs"/>
              </a:rPr>
              <a:t>La función de MNV hace referencia a la estimación de las emisiones y las absorciones relacionadas con los bosques a escala nacional correspondientes a REDD+, y a la presentación de los informes pertinentes en el ámbito internacional. </a:t>
            </a:r>
            <a:br>
              <a:rPr lang="es-EC" sz="1200" kern="1200" dirty="0" smtClean="0">
                <a:solidFill>
                  <a:schemeClr val="tx1"/>
                </a:solidFill>
                <a:effectLst/>
                <a:latin typeface="+mn-lt"/>
                <a:ea typeface="+mn-ea"/>
                <a:cs typeface="+mn-cs"/>
              </a:rPr>
            </a:br>
            <a:r>
              <a:rPr lang="es-EC" sz="1200" kern="1200" dirty="0" smtClean="0">
                <a:solidFill>
                  <a:schemeClr val="tx1"/>
                </a:solidFill>
                <a:effectLst/>
                <a:latin typeface="+mn-lt"/>
                <a:ea typeface="+mn-ea"/>
                <a:cs typeface="+mn-cs"/>
              </a:rPr>
              <a:t>Se utiliza un sistema de vigilancia satelital de las tierras (que reúne datos de actividad forestal) y un inventario forestal nacional (que reúne datos pertinentes para estimar las emisiones y las absorciones) con el fin de proporcionar resultados para el inventario de GEI, a partir del cual se notifica a la CMNUCC sobre las emisiones y las absorciones antropógenas de GEI relacionadas con los bosques.</a:t>
            </a:r>
            <a:endParaRPr lang="en-US" sz="1200" kern="1200" dirty="0" smtClean="0">
              <a:solidFill>
                <a:schemeClr val="tx1"/>
              </a:solidFill>
              <a:effectLst/>
              <a:latin typeface="+mn-lt"/>
              <a:ea typeface="+mn-ea"/>
              <a:cs typeface="+mn-cs"/>
            </a:endParaRPr>
          </a:p>
          <a:p>
            <a:pPr lvl="1">
              <a:buFont typeface="Arial" pitchFamily="34" charset="0"/>
              <a:buNone/>
            </a:pPr>
            <a:endParaRPr lang="es-AR"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sz="1200" kern="1200" dirty="0" smtClean="0">
                <a:solidFill>
                  <a:schemeClr val="tx1"/>
                </a:solidFill>
                <a:effectLst/>
                <a:latin typeface="+mn-lt"/>
              </a:rPr>
              <a:t>Es posible que no sea eficaz desde el punto de vista económico establecer un inventario forestal nacional formal (IFN), y los IFN existentes pueden no ser adecuados para el seguimiento de las actividades de REDD+. Estos temas se analizan en el DMO, sección 2.1. http://www.gfoi.org/methods-guidance-documentation.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AR" noProof="0" dirty="0" smtClean="0"/>
              <a:t>Las herramientas de la función de vigilancia se utilizan para realizar las mediciones necesarias </a:t>
            </a:r>
            <a:r>
              <a:rPr lang="es-AR" dirty="0" smtClean="0"/>
              <a:t>dentro de </a:t>
            </a:r>
            <a:r>
              <a:rPr lang="es-AR" noProof="0" dirty="0" smtClean="0"/>
              <a:t>la función de MNV, y las dos funciones deben estar </a:t>
            </a:r>
            <a:r>
              <a:rPr lang="es-AR" dirty="0" smtClean="0"/>
              <a:t>correctamente </a:t>
            </a:r>
            <a:r>
              <a:rPr lang="es-AR" noProof="0" dirty="0" smtClean="0"/>
              <a:t>armonizadas entre sí.</a:t>
            </a:r>
          </a:p>
          <a:p>
            <a:pPr marL="171450" lvl="0" indent="-171450">
              <a:buFontTx/>
              <a:buChar char="-"/>
            </a:pPr>
            <a:endParaRPr lang="es-AR" dirty="0" smtClean="0"/>
          </a:p>
          <a:p>
            <a:pPr marL="171450" lvl="0" indent="-171450">
              <a:buFontTx/>
              <a:buChar char="-"/>
            </a:pPr>
            <a:endParaRPr lang="es-A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dirty="0" smtClean="0"/>
              <a:t>Fuente: ONU-REDD 2013.</a:t>
            </a:r>
            <a:endParaRPr lang="es-AR" dirty="0" smtClean="0"/>
          </a:p>
          <a:p>
            <a:endParaRPr lang="es-E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10</a:t>
            </a:fld>
            <a:endParaRPr lang="es-ES" dirty="0"/>
          </a:p>
        </p:txBody>
      </p:sp>
    </p:spTree>
    <p:extLst>
      <p:ext uri="{BB962C8B-B14F-4D97-AF65-F5344CB8AC3E}">
        <p14:creationId xmlns:p14="http://schemas.microsoft.com/office/powerpoint/2010/main" val="37225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 for partner logo’s </a:t>
            </a:r>
            <a:r>
              <a:rPr dirty="0"/>
              <a:t/>
            </a:r>
            <a:br>
              <a:rPr dirty="0"/>
            </a:br>
            <a:r>
              <a:rPr lang="en-GB" sz="800" baseline="0" dirty="0" smtClean="0">
                <a:solidFill>
                  <a:schemeClr val="accent3"/>
                </a:solidFill>
              </a:rPr>
              <a:t>(place a white shape behind the logo’s to hide this text y border)</a:t>
            </a:r>
            <a:endParaRPr lang="es-ES"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917970" y="6141730"/>
            <a:ext cx="7901157" cy="553998"/>
          </a:xfrm>
          <a:prstGeom prst="rect">
            <a:avLst/>
          </a:prstGeom>
          <a:noFill/>
        </p:spPr>
        <p:txBody>
          <a:bodyPr wrap="square" rtlCol="0">
            <a:spAutoFit/>
          </a:bodyPr>
          <a:lstStyle/>
          <a:p>
            <a:pPr>
              <a:lnSpc>
                <a:spcPts val="1800"/>
              </a:lnSpc>
            </a:pPr>
            <a:r>
              <a:rPr lang="es-AR" sz="1300" i="1" noProof="0" dirty="0" smtClean="0">
                <a:solidFill>
                  <a:schemeClr val="accent6">
                    <a:lumMod val="50000"/>
                    <a:lumOff val="50000"/>
                  </a:schemeClr>
                </a:solidFill>
                <a:latin typeface="Calibri" panose="020F0502020204030204" pitchFamily="34" charset="0"/>
              </a:rPr>
              <a:t>Módulo 1.2: Marco para la construcción de sistemas nacionales de vigilancia forestal para REDD+</a:t>
            </a:r>
          </a:p>
          <a:p>
            <a:pPr marL="0" marR="0" indent="0" algn="l" defTabSz="914400" rtl="0" eaLnBrk="1" fontAlgn="base" latinLnBrk="0" hangingPunct="1">
              <a:lnSpc>
                <a:spcPts val="1800"/>
              </a:lnSpc>
              <a:spcBef>
                <a:spcPct val="0"/>
              </a:spcBef>
              <a:spcAft>
                <a:spcPct val="0"/>
              </a:spcAft>
              <a:buClrTx/>
              <a:buSzTx/>
              <a:buFontTx/>
              <a:buNone/>
              <a:tabLst/>
              <a:defRPr/>
            </a:pPr>
            <a:r>
              <a:rPr lang="es-AR" sz="1300" i="1" noProof="0"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9" r:id="rId2"/>
    <p:sldLayoutId id="2147483667"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unfccc.int/resource/docs/2013/cop19/eng/10a01.pdf#page=3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unfccc.int/resource/docs/2009/cop15/spa/11a01s.pdf#page=1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unfccc.int/resource/docs/2009/tp/01.pdf" TargetMode="External"/><Relationship Id="rId2" Type="http://schemas.openxmlformats.org/officeDocument/2006/relationships/hyperlink" Target="http://princes.3cdn.net/8453c17981d0ae3cc8_q0m6vsqxd.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153988"/>
            <a:ext cx="8442796" cy="1314594"/>
          </a:xfrm>
        </p:spPr>
        <p:txBody>
          <a:bodyPr/>
          <a:lstStyle/>
          <a:p>
            <a:pPr>
              <a:lnSpc>
                <a:spcPct val="100000"/>
              </a:lnSpc>
            </a:pPr>
            <a:r>
              <a:rPr lang="es-AR" sz="2800" dirty="0" smtClean="0"/>
              <a:t>Módulo 1.2: Marco para la construcción </a:t>
            </a:r>
            <a:br>
              <a:rPr lang="es-AR" sz="2800" dirty="0" smtClean="0"/>
            </a:br>
            <a:r>
              <a:rPr lang="es-AR" sz="2800" dirty="0" smtClean="0"/>
              <a:t>de sistemas nacionales de vigilancia forestal </a:t>
            </a:r>
            <a:br>
              <a:rPr lang="es-AR" sz="2800" dirty="0" smtClean="0"/>
            </a:br>
            <a:r>
              <a:rPr lang="es-AR" sz="2800" dirty="0" smtClean="0"/>
              <a:t>para las actividades de REDD+</a:t>
            </a:r>
            <a:endParaRPr lang="es-AR" sz="2800" dirty="0"/>
          </a:p>
        </p:txBody>
      </p:sp>
      <p:sp>
        <p:nvSpPr>
          <p:cNvPr id="7" name="Tijdelijke aanduiding voor tekst 6"/>
          <p:cNvSpPr>
            <a:spLocks noGrp="1"/>
          </p:cNvSpPr>
          <p:nvPr>
            <p:ph type="body" sz="quarter" idx="10"/>
          </p:nvPr>
        </p:nvSpPr>
        <p:spPr>
          <a:xfrm>
            <a:off x="344998" y="1483921"/>
            <a:ext cx="5979602" cy="5066712"/>
          </a:xfrm>
        </p:spPr>
        <p:txBody>
          <a:bodyPr/>
          <a:lstStyle/>
          <a:p>
            <a:pPr>
              <a:lnSpc>
                <a:spcPct val="100000"/>
              </a:lnSpc>
              <a:spcBef>
                <a:spcPts val="600"/>
              </a:spcBef>
              <a:buNone/>
            </a:pPr>
            <a:r>
              <a:rPr lang="es-AR" sz="1600" i="1" dirty="0" smtClean="0"/>
              <a:t>Desarrolladores del módulo:</a:t>
            </a:r>
          </a:p>
          <a:p>
            <a:pPr lvl="1" indent="-531813">
              <a:lnSpc>
                <a:spcPct val="100000"/>
              </a:lnSpc>
              <a:spcBef>
                <a:spcPts val="600"/>
              </a:spcBef>
              <a:buNone/>
            </a:pPr>
            <a:r>
              <a:rPr lang="es-AR" sz="1400" dirty="0" smtClean="0"/>
              <a:t>Erika Romijn, Universidad de Wageningen</a:t>
            </a:r>
          </a:p>
          <a:p>
            <a:pPr lvl="1" indent="-531813">
              <a:lnSpc>
                <a:spcPct val="100000"/>
              </a:lnSpc>
              <a:spcBef>
                <a:spcPts val="600"/>
              </a:spcBef>
              <a:buNone/>
            </a:pPr>
            <a:r>
              <a:rPr lang="es-AR" sz="1400" dirty="0" smtClean="0"/>
              <a:t>Martin Herold, </a:t>
            </a:r>
            <a:r>
              <a:rPr lang="es-AR" sz="1400" dirty="0"/>
              <a:t>Universidad de Wageningen</a:t>
            </a:r>
            <a:endParaRPr lang="es-AR" sz="1400" dirty="0" smtClean="0"/>
          </a:p>
          <a:p>
            <a:pPr lvl="1" indent="-531813">
              <a:lnSpc>
                <a:spcPct val="100000"/>
              </a:lnSpc>
              <a:spcBef>
                <a:spcPts val="600"/>
              </a:spcBef>
              <a:buNone/>
            </a:pPr>
            <a:r>
              <a:rPr lang="es-AR" sz="1400" dirty="0" smtClean="0"/>
              <a:t>Brice Mora, </a:t>
            </a:r>
            <a:r>
              <a:rPr lang="es-AR" sz="1400" dirty="0"/>
              <a:t>Universidad de Wageningen</a:t>
            </a:r>
            <a:endParaRPr lang="es-AR" sz="1400" dirty="0" smtClean="0"/>
          </a:p>
          <a:p>
            <a:pPr lvl="1" indent="-531813">
              <a:lnSpc>
                <a:spcPct val="100000"/>
              </a:lnSpc>
              <a:spcBef>
                <a:spcPts val="600"/>
              </a:spcBef>
              <a:buNone/>
            </a:pPr>
            <a:endParaRPr lang="es-AR" sz="1400" dirty="0" smtClean="0"/>
          </a:p>
          <a:p>
            <a:pPr marL="0" indent="0">
              <a:lnSpc>
                <a:spcPct val="100000"/>
              </a:lnSpc>
              <a:spcBef>
                <a:spcPts val="600"/>
              </a:spcBef>
              <a:buNone/>
            </a:pPr>
            <a:r>
              <a:rPr lang="es-AR" sz="1500" i="1" dirty="0" smtClean="0"/>
              <a:t>Al finalizar el curso, los participantes deben ser capaces </a:t>
            </a:r>
            <a:br>
              <a:rPr lang="es-AR" sz="1500" i="1" dirty="0" smtClean="0"/>
            </a:br>
            <a:r>
              <a:rPr lang="es-AR" sz="1500" i="1" dirty="0" smtClean="0"/>
              <a:t>de lo siguiente:</a:t>
            </a:r>
          </a:p>
          <a:p>
            <a:pPr lvl="0">
              <a:lnSpc>
                <a:spcPct val="100000"/>
              </a:lnSpc>
              <a:spcBef>
                <a:spcPts val="600"/>
              </a:spcBef>
              <a:buFont typeface="Arial" pitchFamily="34" charset="0"/>
              <a:buChar char="•"/>
            </a:pPr>
            <a:r>
              <a:rPr lang="es-AR" sz="1500" dirty="0" smtClean="0"/>
              <a:t>Comprender las necesidades y las prioridades de la política nacional de REDD+ y su estrategia de implementación.</a:t>
            </a:r>
          </a:p>
          <a:p>
            <a:pPr>
              <a:lnSpc>
                <a:spcPct val="100000"/>
              </a:lnSpc>
              <a:spcBef>
                <a:spcPts val="600"/>
              </a:spcBef>
              <a:buFont typeface="Arial" pitchFamily="34" charset="0"/>
              <a:buChar char="•"/>
            </a:pPr>
            <a:r>
              <a:rPr lang="es-AR" sz="1500" dirty="0" smtClean="0"/>
              <a:t>Evaluar y caracterizar las capacidades actuales de vigilancia forestal y presentación de informes considerando las circunstancias nacionales.</a:t>
            </a:r>
          </a:p>
          <a:p>
            <a:pPr lvl="0">
              <a:lnSpc>
                <a:spcPct val="100000"/>
              </a:lnSpc>
              <a:spcBef>
                <a:spcPts val="600"/>
              </a:spcBef>
              <a:buFont typeface="Arial" pitchFamily="34" charset="0"/>
              <a:buChar char="•"/>
            </a:pPr>
            <a:r>
              <a:rPr lang="es-AR" sz="1500" dirty="0" smtClean="0"/>
              <a:t>Confeccionar una hoja de ruta para el desarrollo </a:t>
            </a:r>
            <a:br>
              <a:rPr lang="es-AR" sz="1500" dirty="0" smtClean="0"/>
            </a:br>
            <a:r>
              <a:rPr lang="es-AR" sz="1500" dirty="0" smtClean="0"/>
              <a:t>de capacidades locales sostenidas para la medición, notificación y verificación de actividades de REDD+.</a:t>
            </a:r>
            <a:endParaRPr lang="es-AR" sz="1500" dirty="0"/>
          </a:p>
        </p:txBody>
      </p:sp>
      <p:pic>
        <p:nvPicPr>
          <p:cNvPr id="8" name="Picture 1" descr="C:\Users\Eigenaar\Documents\WUR_GOFC_GOLD\Training material GOFC-GOLD\Images ppts\Selected Pics\8.JPG"/>
          <p:cNvPicPr>
            <a:picLocks noChangeAspect="1" noChangeArrowheads="1"/>
          </p:cNvPicPr>
          <p:nvPr/>
        </p:nvPicPr>
        <p:blipFill>
          <a:blip r:embed="rId3" cstate="print"/>
          <a:srcRect/>
          <a:stretch>
            <a:fillRect/>
          </a:stretch>
        </p:blipFill>
        <p:spPr bwMode="auto">
          <a:xfrm>
            <a:off x="6192313" y="3228531"/>
            <a:ext cx="2797307" cy="2101932"/>
          </a:xfrm>
          <a:prstGeom prst="rect">
            <a:avLst/>
          </a:prstGeom>
          <a:noFill/>
        </p:spPr>
      </p:pic>
      <p:pic>
        <p:nvPicPr>
          <p:cNvPr id="9" name="Afbeelding 5" descr="landsat 5.jpg"/>
          <p:cNvPicPr>
            <a:picLocks noChangeAspect="1"/>
          </p:cNvPicPr>
          <p:nvPr/>
        </p:nvPicPr>
        <p:blipFill>
          <a:blip r:embed="rId4" cstate="print"/>
          <a:stretch>
            <a:fillRect/>
          </a:stretch>
        </p:blipFill>
        <p:spPr>
          <a:xfrm>
            <a:off x="7433952" y="1708786"/>
            <a:ext cx="1488373" cy="1488373"/>
          </a:xfrm>
          <a:prstGeom prst="rect">
            <a:avLst/>
          </a:prstGeom>
        </p:spPr>
      </p:pic>
      <p:sp>
        <p:nvSpPr>
          <p:cNvPr id="21" name="Rectangle 20"/>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22" name="Picture 21"/>
          <p:cNvPicPr>
            <a:picLocks/>
          </p:cNvPicPr>
          <p:nvPr/>
        </p:nvPicPr>
        <p:blipFill rotWithShape="1">
          <a:blip r:embed="rId5"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23" name="Picture 22" descr="GOFC-Gold Tray cover only 2010_200dpi"/>
          <p:cNvPicPr/>
          <p:nvPr/>
        </p:nvPicPr>
        <p:blipFill>
          <a:blip r:embed="rId6"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24" name="Afbeelding 11" descr="logo_WB FCPF.gif"/>
          <p:cNvPicPr>
            <a:picLocks noChangeAspect="1"/>
          </p:cNvPicPr>
          <p:nvPr/>
        </p:nvPicPr>
        <p:blipFill>
          <a:blip r:embed="rId7" cstate="print"/>
          <a:stretch>
            <a:fillRect/>
          </a:stretch>
        </p:blipFill>
        <p:spPr>
          <a:xfrm>
            <a:off x="6022523" y="5994951"/>
            <a:ext cx="972687" cy="710810"/>
          </a:xfrm>
          <a:prstGeom prst="rect">
            <a:avLst/>
          </a:prstGeom>
        </p:spPr>
      </p:pic>
      <p:cxnSp>
        <p:nvCxnSpPr>
          <p:cNvPr id="25"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7248091" y="5439460"/>
            <a:ext cx="1614077" cy="297389"/>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pic>
        <p:nvPicPr>
          <p:cNvPr id="13" name="Picture 12"/>
          <p:cNvPicPr>
            <a:picLocks noChangeAspect="1"/>
          </p:cNvPicPr>
          <p:nvPr/>
        </p:nvPicPr>
        <p:blipFill>
          <a:blip r:embed="rId8"/>
          <a:stretch>
            <a:fillRect/>
          </a:stretch>
        </p:blipFill>
        <p:spPr>
          <a:xfrm>
            <a:off x="7363042" y="6080676"/>
            <a:ext cx="1499126" cy="440638"/>
          </a:xfrm>
          <a:prstGeom prst="rect">
            <a:avLst/>
          </a:prstGeom>
          <a:ln>
            <a:solidFill>
              <a:srgbClr val="000000"/>
            </a:solidFill>
          </a:ln>
        </p:spPr>
      </p:pic>
      <p:sp>
        <p:nvSpPr>
          <p:cNvPr id="14" name="Rectangle 13"/>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License</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619826"/>
          </a:xfrm>
        </p:spPr>
        <p:txBody>
          <a:bodyPr/>
          <a:lstStyle/>
          <a:p>
            <a:pPr>
              <a:lnSpc>
                <a:spcPct val="100000"/>
              </a:lnSpc>
            </a:pPr>
            <a:r>
              <a:rPr lang="es-AR" sz="2800" dirty="0" smtClean="0">
                <a:solidFill>
                  <a:srgbClr val="005172"/>
                </a:solidFill>
              </a:rPr>
              <a:t>Relación entre la MNV de las actividades de REDD</a:t>
            </a:r>
            <a:r>
              <a:rPr lang="es-AR" sz="2800" dirty="0" smtClean="0">
                <a:solidFill>
                  <a:srgbClr val="005172"/>
                </a:solidFill>
              </a:rPr>
              <a:t>+ y </a:t>
            </a:r>
            <a:r>
              <a:rPr lang="es-AR" sz="2800" dirty="0" smtClean="0">
                <a:solidFill>
                  <a:srgbClr val="005172"/>
                </a:solidFill>
              </a:rPr>
              <a:t>los sistemas nacionales de vigilancia forestal</a:t>
            </a:r>
            <a:endParaRPr lang="es-AR" sz="2800" dirty="0"/>
          </a:p>
        </p:txBody>
      </p:sp>
      <p:sp>
        <p:nvSpPr>
          <p:cNvPr id="4" name="Tijdelijke aanduiding voor tekst 2"/>
          <p:cNvSpPr>
            <a:spLocks noGrp="1"/>
          </p:cNvSpPr>
          <p:nvPr>
            <p:ph type="body" sz="quarter" idx="10"/>
          </p:nvPr>
        </p:nvSpPr>
        <p:spPr>
          <a:xfrm>
            <a:off x="4667533" y="1517367"/>
            <a:ext cx="4476467" cy="3889612"/>
          </a:xfrm>
        </p:spPr>
        <p:txBody>
          <a:bodyPr/>
          <a:lstStyle/>
          <a:p>
            <a:pPr marL="0" indent="0">
              <a:buNone/>
            </a:pPr>
            <a:r>
              <a:rPr lang="es-AR" sz="1600" dirty="0" smtClean="0"/>
              <a:t>Dos funciones </a:t>
            </a:r>
            <a:r>
              <a:rPr lang="es-AR" sz="1600" dirty="0" smtClean="0"/>
              <a:t>simultáneas de los SNVF:</a:t>
            </a:r>
          </a:p>
          <a:p>
            <a:pPr marL="355600" lvl="1" indent="-355600">
              <a:buSzPct val="140000"/>
              <a:buFont typeface="Wingdings" pitchFamily="2" charset="2"/>
              <a:buChar char="§"/>
            </a:pPr>
            <a:r>
              <a:rPr lang="es-AR" sz="1700" b="1" dirty="0" smtClean="0"/>
              <a:t>Función de vigilancia</a:t>
            </a:r>
          </a:p>
          <a:p>
            <a:pPr marL="531813" lvl="2" indent="-176213"/>
            <a:r>
              <a:rPr lang="es-AR" sz="1500" dirty="0" smtClean="0"/>
              <a:t>Es más que solo la evaluación del carbono.</a:t>
            </a:r>
          </a:p>
          <a:p>
            <a:pPr marL="531813" lvl="2" indent="-176213"/>
            <a:r>
              <a:rPr lang="es-AR" sz="1500" dirty="0" smtClean="0"/>
              <a:t>Es importante la armonización de las herramientas de vigilancia forestal existentes con las nuevas.</a:t>
            </a:r>
          </a:p>
          <a:p>
            <a:pPr marL="531813" lvl="2" indent="-258763"/>
            <a:r>
              <a:rPr lang="es-AR" sz="1500" dirty="0" smtClean="0"/>
              <a:t>Debe estar en consonancia con el desarrollo de las capacidades de MNV.</a:t>
            </a:r>
          </a:p>
          <a:p>
            <a:pPr marL="355600" lvl="1" indent="-355600">
              <a:buSzPct val="140000"/>
              <a:buFont typeface="Wingdings" pitchFamily="2" charset="2"/>
              <a:buChar char="§"/>
            </a:pPr>
            <a:r>
              <a:rPr lang="es-AR" sz="1700" b="1" dirty="0" smtClean="0"/>
              <a:t>Función de MNV</a:t>
            </a:r>
          </a:p>
          <a:p>
            <a:endParaRPr lang="es-ES" dirty="0"/>
          </a:p>
        </p:txBody>
      </p:sp>
      <p:pic>
        <p:nvPicPr>
          <p:cNvPr id="5" name="Picture 2"/>
          <p:cNvPicPr>
            <a:picLocks noChangeAspect="1" noChangeArrowheads="1"/>
          </p:cNvPicPr>
          <p:nvPr/>
        </p:nvPicPr>
        <p:blipFill>
          <a:blip r:embed="rId3" cstate="print"/>
          <a:srcRect l="25069" t="29478" r="40316" b="21082"/>
          <a:stretch>
            <a:fillRect/>
          </a:stretch>
        </p:blipFill>
        <p:spPr bwMode="auto">
          <a:xfrm>
            <a:off x="245661" y="1746916"/>
            <a:ext cx="4394578" cy="3528980"/>
          </a:xfrm>
          <a:prstGeom prst="rect">
            <a:avLst/>
          </a:prstGeom>
          <a:noFill/>
          <a:ln w="9525">
            <a:noFill/>
            <a:miter lim="800000"/>
            <a:headEnd/>
            <a:tailEnd/>
          </a:ln>
        </p:spPr>
      </p:pic>
      <p:sp>
        <p:nvSpPr>
          <p:cNvPr id="6" name="Rechthoek 5"/>
          <p:cNvSpPr/>
          <p:nvPr/>
        </p:nvSpPr>
        <p:spPr>
          <a:xfrm>
            <a:off x="574192" y="5346087"/>
            <a:ext cx="2355132" cy="338554"/>
          </a:xfrm>
          <a:prstGeom prst="rect">
            <a:avLst/>
          </a:prstGeom>
        </p:spPr>
        <p:txBody>
          <a:bodyPr wrap="none">
            <a:spAutoFit/>
          </a:bodyPr>
          <a:lstStyle/>
          <a:p>
            <a:r>
              <a:rPr lang="de-DE" sz="1600" dirty="0" smtClean="0">
                <a:solidFill>
                  <a:schemeClr val="accent6"/>
                </a:solidFill>
              </a:rPr>
              <a:t>Fuente: ONU-REDD, 2013.</a:t>
            </a:r>
            <a:endParaRPr lang="es-ES" sz="1600"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250494"/>
          </a:xfrm>
        </p:spPr>
        <p:txBody>
          <a:bodyPr/>
          <a:lstStyle/>
          <a:p>
            <a:pPr>
              <a:lnSpc>
                <a:spcPct val="100000"/>
              </a:lnSpc>
            </a:pPr>
            <a:r>
              <a:rPr lang="es-AR" dirty="0" smtClean="0"/>
              <a:t>Beneficios múltiples </a:t>
            </a:r>
            <a:r>
              <a:rPr lang="es-AR" dirty="0" smtClean="0"/>
              <a:t>del sistema </a:t>
            </a:r>
            <a:r>
              <a:rPr lang="es-AR" dirty="0" smtClean="0"/>
              <a:t>nacional de vigilancia forestal (SNVF)</a:t>
            </a:r>
            <a:endParaRPr lang="es-AR" dirty="0"/>
          </a:p>
        </p:txBody>
      </p:sp>
      <p:sp>
        <p:nvSpPr>
          <p:cNvPr id="3" name="Text Placeholder 2"/>
          <p:cNvSpPr>
            <a:spLocks noGrp="1"/>
          </p:cNvSpPr>
          <p:nvPr>
            <p:ph type="body" sz="quarter" idx="10"/>
          </p:nvPr>
        </p:nvSpPr>
        <p:spPr>
          <a:xfrm>
            <a:off x="421200" y="1698171"/>
            <a:ext cx="8521188" cy="4226678"/>
          </a:xfrm>
        </p:spPr>
        <p:txBody>
          <a:bodyPr/>
          <a:lstStyle/>
          <a:p>
            <a:pPr marL="457200" indent="-457200">
              <a:buSzPct val="100000"/>
              <a:buAutoNum type="arabicPeriod"/>
            </a:pPr>
            <a:r>
              <a:rPr lang="es-AR" sz="2000" dirty="0" smtClean="0"/>
              <a:t>Abordar las necesidades de vigilancia locales e internacionales:</a:t>
            </a:r>
          </a:p>
          <a:p>
            <a:pPr lvl="1">
              <a:lnSpc>
                <a:spcPct val="100000"/>
              </a:lnSpc>
            </a:pPr>
            <a:r>
              <a:rPr lang="es-AR" sz="1800" dirty="0" smtClean="0"/>
              <a:t>llevar un registro de los recursos forestales del país: áreas forestales, cantidad de árboles plantados, tipos de ecosistemas, etc.;</a:t>
            </a:r>
          </a:p>
          <a:p>
            <a:pPr lvl="1">
              <a:lnSpc>
                <a:spcPct val="100000"/>
              </a:lnSpc>
            </a:pPr>
            <a:r>
              <a:rPr lang="es-AR" sz="1800" dirty="0" smtClean="0"/>
              <a:t>hacer un seguimiento de los recursos hídricos y de su calidad;</a:t>
            </a:r>
          </a:p>
          <a:p>
            <a:pPr lvl="1">
              <a:lnSpc>
                <a:spcPct val="100000"/>
              </a:lnSpc>
            </a:pPr>
            <a:r>
              <a:rPr lang="es-AR" sz="1800" dirty="0" smtClean="0"/>
              <a:t>hacer un seguimiento de la conservación de la biodiversidad;</a:t>
            </a:r>
          </a:p>
          <a:p>
            <a:pPr lvl="1">
              <a:lnSpc>
                <a:spcPct val="100000"/>
              </a:lnSpc>
            </a:pPr>
            <a:r>
              <a:rPr lang="es-AR" sz="1800" dirty="0" smtClean="0"/>
              <a:t>hacer un seguimiento de los derechos de propiedad sobre la tierra / uso de SNVF para la tenencia de tierras.</a:t>
            </a:r>
            <a:endParaRPr lang="es-AR" sz="2000" dirty="0" smtClean="0"/>
          </a:p>
          <a:p>
            <a:pPr marL="457200" indent="-457200">
              <a:buSzPct val="100000"/>
              <a:buAutoNum type="arabicPeriod"/>
            </a:pPr>
            <a:r>
              <a:rPr lang="es-AR" sz="2000" dirty="0" smtClean="0"/>
              <a:t>Evaluar las políticas y las medidas de REDD+ de los países:</a:t>
            </a:r>
          </a:p>
          <a:p>
            <a:pPr lvl="1">
              <a:lnSpc>
                <a:spcPct val="100000"/>
              </a:lnSpc>
            </a:pPr>
            <a:r>
              <a:rPr lang="es-AR" sz="1800" dirty="0" smtClean="0"/>
              <a:t>MNV para las actividades de REDD+: ¡La MNV solo es una parte de un sistema nacional de vigilancia forestal!</a:t>
            </a:r>
          </a:p>
          <a:p>
            <a:endParaRPr lang="es-ES" dirty="0"/>
          </a:p>
        </p:txBody>
      </p:sp>
    </p:spTree>
    <p:extLst>
      <p:ext uri="{BB962C8B-B14F-4D97-AF65-F5344CB8AC3E}">
        <p14:creationId xmlns:p14="http://schemas.microsoft.com/office/powerpoint/2010/main" val="378119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 name="Group 39"/>
          <p:cNvGrpSpPr/>
          <p:nvPr/>
        </p:nvGrpSpPr>
        <p:grpSpPr>
          <a:xfrm>
            <a:off x="7782950" y="1405954"/>
            <a:ext cx="936104" cy="4248472"/>
            <a:chOff x="7956376" y="1124744"/>
            <a:chExt cx="936104" cy="4608512"/>
          </a:xfrm>
        </p:grpSpPr>
        <p:sp>
          <p:nvSpPr>
            <p:cNvPr id="41" name="Rounded Rectangle 40"/>
            <p:cNvSpPr/>
            <p:nvPr/>
          </p:nvSpPr>
          <p:spPr>
            <a:xfrm>
              <a:off x="7956376" y="1124744"/>
              <a:ext cx="936104" cy="46085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42" name="TextBox 41"/>
            <p:cNvSpPr txBox="1"/>
            <p:nvPr/>
          </p:nvSpPr>
          <p:spPr>
            <a:xfrm rot="16200000">
              <a:off x="6636933" y="3128422"/>
              <a:ext cx="3867553" cy="553998"/>
            </a:xfrm>
            <a:prstGeom prst="rect">
              <a:avLst/>
            </a:prstGeom>
            <a:solidFill>
              <a:schemeClr val="accent3"/>
            </a:solidFill>
          </p:spPr>
          <p:txBody>
            <a:bodyPr wrap="none" rtlCol="0">
              <a:spAutoFit/>
            </a:bodyPr>
            <a:lstStyle/>
            <a:p>
              <a:pPr>
                <a:lnSpc>
                  <a:spcPts val="1800"/>
                </a:lnSpc>
              </a:pPr>
              <a:r>
                <a:rPr lang="" sz="1400" b="1" dirty="0" smtClean="0">
                  <a:latin typeface="Verdana" pitchFamily="34" charset="0"/>
                </a:rPr>
                <a:t>Desempeño de REDD+ (nacional)</a:t>
              </a:r>
            </a:p>
            <a:p>
              <a:pPr>
                <a:lnSpc>
                  <a:spcPts val="1800"/>
                </a:lnSpc>
              </a:pPr>
              <a:r>
                <a:rPr lang="" sz="1400" b="1" dirty="0" smtClean="0">
                  <a:latin typeface="Verdana" pitchFamily="34" charset="0"/>
                </a:rPr>
                <a:t>Evaluación técnica </a:t>
              </a:r>
              <a:r>
                <a:rPr lang="" sz="1400" b="1" dirty="0" smtClean="0">
                  <a:latin typeface="Verdana" pitchFamily="34" charset="0"/>
                </a:rPr>
                <a:t>internacional </a:t>
              </a:r>
              <a:endParaRPr lang="" sz="1400" b="1" dirty="0" smtClean="0">
                <a:latin typeface="Verdana" pitchFamily="34" charset="0"/>
              </a:endParaRPr>
            </a:p>
          </p:txBody>
        </p:sp>
      </p:grpSp>
      <p:grpSp>
        <p:nvGrpSpPr>
          <p:cNvPr id="4" name="Group 3"/>
          <p:cNvGrpSpPr/>
          <p:nvPr/>
        </p:nvGrpSpPr>
        <p:grpSpPr>
          <a:xfrm>
            <a:off x="3246446" y="2990131"/>
            <a:ext cx="4752528" cy="1656183"/>
            <a:chOff x="3419872" y="3068961"/>
            <a:chExt cx="4752528" cy="1656183"/>
          </a:xfrm>
        </p:grpSpPr>
        <p:sp>
          <p:nvSpPr>
            <p:cNvPr id="5" name="Trapezoid 4"/>
            <p:cNvSpPr/>
            <p:nvPr/>
          </p:nvSpPr>
          <p:spPr>
            <a:xfrm rot="16200000">
              <a:off x="5472100" y="1016733"/>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9" name="Trapezoid 8"/>
            <p:cNvSpPr/>
            <p:nvPr/>
          </p:nvSpPr>
          <p:spPr>
            <a:xfrm rot="16200000">
              <a:off x="5472100" y="2024844"/>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16" name="Down Arrow 15"/>
            <p:cNvSpPr/>
            <p:nvPr/>
          </p:nvSpPr>
          <p:spPr>
            <a:xfrm>
              <a:off x="5769079" y="3726381"/>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17" name="Down Arrow 16"/>
            <p:cNvSpPr/>
            <p:nvPr/>
          </p:nvSpPr>
          <p:spPr>
            <a:xfrm>
              <a:off x="3779912" y="3717588"/>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sp>
        <p:nvSpPr>
          <p:cNvPr id="2" name="Title 1"/>
          <p:cNvSpPr>
            <a:spLocks noGrp="1"/>
          </p:cNvSpPr>
          <p:nvPr>
            <p:ph type="title"/>
          </p:nvPr>
        </p:nvSpPr>
        <p:spPr>
          <a:xfrm>
            <a:off x="491642" y="230187"/>
            <a:ext cx="8442796" cy="1353086"/>
          </a:xfrm>
        </p:spPr>
        <p:txBody>
          <a:bodyPr/>
          <a:lstStyle/>
          <a:p>
            <a:r>
              <a:rPr lang="es-AR" dirty="0" smtClean="0"/>
              <a:t>Marco para la vigilancia de las actividades de REDD+ en el nivel nacional</a:t>
            </a:r>
          </a:p>
        </p:txBody>
      </p:sp>
      <p:sp>
        <p:nvSpPr>
          <p:cNvPr id="11" name="TextBox 10"/>
          <p:cNvSpPr txBox="1"/>
          <p:nvPr/>
        </p:nvSpPr>
        <p:spPr>
          <a:xfrm>
            <a:off x="642545" y="5836167"/>
            <a:ext cx="1046782"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Pasado</a:t>
            </a:r>
          </a:p>
        </p:txBody>
      </p:sp>
      <p:sp>
        <p:nvSpPr>
          <p:cNvPr id="12" name="TextBox 11"/>
          <p:cNvSpPr txBox="1"/>
          <p:nvPr/>
        </p:nvSpPr>
        <p:spPr>
          <a:xfrm>
            <a:off x="3045105" y="5842139"/>
            <a:ext cx="1307954"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Actualidad</a:t>
            </a:r>
          </a:p>
        </p:txBody>
      </p:sp>
      <p:sp>
        <p:nvSpPr>
          <p:cNvPr id="13" name="TextBox 12"/>
          <p:cNvSpPr txBox="1"/>
          <p:nvPr/>
        </p:nvSpPr>
        <p:spPr>
          <a:xfrm>
            <a:off x="7413613" y="5836167"/>
            <a:ext cx="848309"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Futuro</a:t>
            </a:r>
          </a:p>
        </p:txBody>
      </p:sp>
      <p:grpSp>
        <p:nvGrpSpPr>
          <p:cNvPr id="6" name="Group 2"/>
          <p:cNvGrpSpPr/>
          <p:nvPr/>
        </p:nvGrpSpPr>
        <p:grpSpPr>
          <a:xfrm>
            <a:off x="525988" y="3152582"/>
            <a:ext cx="4689384" cy="1331276"/>
            <a:chOff x="699414" y="3231412"/>
            <a:chExt cx="4689384" cy="1331276"/>
          </a:xfrm>
        </p:grpSpPr>
        <p:sp>
          <p:nvSpPr>
            <p:cNvPr id="10" name="TextBox 9"/>
            <p:cNvSpPr txBox="1"/>
            <p:nvPr/>
          </p:nvSpPr>
          <p:spPr>
            <a:xfrm>
              <a:off x="699414" y="3231412"/>
              <a:ext cx="2972289" cy="323165"/>
            </a:xfrm>
            <a:prstGeom prst="rect">
              <a:avLst/>
            </a:prstGeom>
            <a:solidFill>
              <a:schemeClr val="accent3"/>
            </a:solidFill>
          </p:spPr>
          <p:txBody>
            <a:bodyPr wrap="none" rtlCol="0">
              <a:spAutoFit/>
            </a:bodyPr>
            <a:lstStyle/>
            <a:p>
              <a:pPr>
                <a:lnSpc>
                  <a:spcPts val="1800"/>
                </a:lnSpc>
              </a:pPr>
              <a:r>
                <a:rPr lang="es-AR" sz="1400" b="1" dirty="0" smtClean="0">
                  <a:latin typeface="Verdana" pitchFamily="34" charset="0"/>
                </a:rPr>
                <a:t>Vigilancia forestal </a:t>
              </a:r>
              <a:r>
                <a:rPr lang="es-AR" sz="1400" b="1" dirty="0" smtClean="0">
                  <a:latin typeface="Verdana" pitchFamily="34" charset="0"/>
                </a:rPr>
                <a:t>nacional </a:t>
              </a:r>
              <a:endParaRPr lang="es-AR" sz="1400" b="1" dirty="0" smtClean="0">
                <a:latin typeface="Verdana" pitchFamily="34" charset="0"/>
              </a:endParaRPr>
            </a:p>
          </p:txBody>
        </p:sp>
        <p:sp>
          <p:nvSpPr>
            <p:cNvPr id="14" name="TextBox 13"/>
            <p:cNvSpPr txBox="1"/>
            <p:nvPr/>
          </p:nvSpPr>
          <p:spPr>
            <a:xfrm>
              <a:off x="699414" y="4239523"/>
              <a:ext cx="4689384" cy="323165"/>
            </a:xfrm>
            <a:prstGeom prst="rect">
              <a:avLst/>
            </a:prstGeom>
            <a:solidFill>
              <a:schemeClr val="accent3"/>
            </a:solidFill>
          </p:spPr>
          <p:txBody>
            <a:bodyPr wrap="square" rtlCol="0">
              <a:spAutoFit/>
            </a:bodyPr>
            <a:lstStyle/>
            <a:p>
              <a:pPr>
                <a:lnSpc>
                  <a:spcPts val="1800"/>
                </a:lnSpc>
              </a:pPr>
              <a:r>
                <a:rPr lang="es-AR" sz="1400" b="1" dirty="0" smtClean="0">
                  <a:latin typeface="Verdana" pitchFamily="34" charset="0"/>
                </a:rPr>
                <a:t>Inventario nacional </a:t>
              </a:r>
              <a:r>
                <a:rPr lang="en-GB" sz="1400" b="1" dirty="0" smtClean="0">
                  <a:latin typeface="Verdana" pitchFamily="34" charset="0"/>
                </a:rPr>
                <a:t>de GEI (OBP del IPCC) </a:t>
              </a:r>
              <a:endParaRPr lang="es-ES" sz="1400" b="1" dirty="0" smtClean="0">
                <a:latin typeface="Verdana" pitchFamily="34" charset="0"/>
              </a:endParaRPr>
            </a:p>
          </p:txBody>
        </p:sp>
        <p:sp>
          <p:nvSpPr>
            <p:cNvPr id="15" name="Down Arrow 14"/>
            <p:cNvSpPr/>
            <p:nvPr/>
          </p:nvSpPr>
          <p:spPr>
            <a:xfrm>
              <a:off x="1547664" y="371703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nvGrpSpPr>
          <p:cNvPr id="8" name="Group 5"/>
          <p:cNvGrpSpPr/>
          <p:nvPr/>
        </p:nvGrpSpPr>
        <p:grpSpPr>
          <a:xfrm>
            <a:off x="942190" y="1621978"/>
            <a:ext cx="1368989" cy="1216152"/>
            <a:chOff x="1115616" y="1700808"/>
            <a:chExt cx="1368989" cy="1216152"/>
          </a:xfrm>
        </p:grpSpPr>
        <p:sp>
          <p:nvSpPr>
            <p:cNvPr id="18" name="Curved Right Arrow 17"/>
            <p:cNvSpPr/>
            <p:nvPr/>
          </p:nvSpPr>
          <p:spPr>
            <a:xfrm>
              <a:off x="1115616" y="1700808"/>
              <a:ext cx="731520" cy="121615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9" name="TextBox 18"/>
            <p:cNvSpPr txBox="1"/>
            <p:nvPr/>
          </p:nvSpPr>
          <p:spPr>
            <a:xfrm>
              <a:off x="1547664" y="2097723"/>
              <a:ext cx="936941"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REDD+ </a:t>
              </a:r>
              <a:endParaRPr lang="es-ES" sz="1400" b="1" dirty="0" smtClean="0">
                <a:latin typeface="Verdana" pitchFamily="34" charset="0"/>
              </a:endParaRPr>
            </a:p>
          </p:txBody>
        </p:sp>
      </p:grpSp>
      <p:grpSp>
        <p:nvGrpSpPr>
          <p:cNvPr id="20" name="Group 7"/>
          <p:cNvGrpSpPr/>
          <p:nvPr/>
        </p:nvGrpSpPr>
        <p:grpSpPr>
          <a:xfrm>
            <a:off x="3234587" y="4646316"/>
            <a:ext cx="4764387" cy="864093"/>
            <a:chOff x="3408013" y="4725146"/>
            <a:chExt cx="4764387" cy="864093"/>
          </a:xfrm>
        </p:grpSpPr>
        <p:sp>
          <p:nvSpPr>
            <p:cNvPr id="21" name="Trapezoid 20"/>
            <p:cNvSpPr/>
            <p:nvPr/>
          </p:nvSpPr>
          <p:spPr>
            <a:xfrm rot="16200000">
              <a:off x="5562110" y="2978950"/>
              <a:ext cx="468051"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2" name="Down Arrow 21"/>
            <p:cNvSpPr/>
            <p:nvPr/>
          </p:nvSpPr>
          <p:spPr>
            <a:xfrm>
              <a:off x="3779912"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3" name="Down Arrow 22"/>
            <p:cNvSpPr/>
            <p:nvPr/>
          </p:nvSpPr>
          <p:spPr>
            <a:xfrm>
              <a:off x="5757704"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4" name="TextBox 23"/>
            <p:cNvSpPr txBox="1"/>
            <p:nvPr/>
          </p:nvSpPr>
          <p:spPr>
            <a:xfrm>
              <a:off x="3408013" y="5193631"/>
              <a:ext cx="4291559"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Nivel de referencia (mejora gradual)</a:t>
              </a:r>
              <a:endParaRPr lang="es-ES" sz="1400" b="1" dirty="0" smtClean="0">
                <a:latin typeface="Verdana" pitchFamily="34" charset="0"/>
              </a:endParaRPr>
            </a:p>
          </p:txBody>
        </p:sp>
      </p:grpSp>
      <p:grpSp>
        <p:nvGrpSpPr>
          <p:cNvPr id="34" name="Group 19"/>
          <p:cNvGrpSpPr/>
          <p:nvPr/>
        </p:nvGrpSpPr>
        <p:grpSpPr>
          <a:xfrm>
            <a:off x="2454360" y="1765994"/>
            <a:ext cx="2261656" cy="1224134"/>
            <a:chOff x="2627786" y="1844824"/>
            <a:chExt cx="2261656" cy="1224134"/>
          </a:xfrm>
        </p:grpSpPr>
        <p:sp>
          <p:nvSpPr>
            <p:cNvPr id="25" name="TextBox 24"/>
            <p:cNvSpPr txBox="1"/>
            <p:nvPr/>
          </p:nvSpPr>
          <p:spPr>
            <a:xfrm>
              <a:off x="3059831" y="1844824"/>
              <a:ext cx="1829611" cy="784830"/>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Estrategia nacional e implementación </a:t>
              </a:r>
              <a:endParaRPr lang="es-ES" sz="1400" b="1" dirty="0" smtClean="0">
                <a:latin typeface="Verdana" pitchFamily="34" charset="0"/>
              </a:endParaRPr>
            </a:p>
          </p:txBody>
        </p:sp>
        <p:sp>
          <p:nvSpPr>
            <p:cNvPr id="26" name="Down Arrow 25"/>
            <p:cNvSpPr/>
            <p:nvPr/>
          </p:nvSpPr>
          <p:spPr>
            <a:xfrm rot="16200000">
              <a:off x="2650260" y="211038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7" name="Down Arrow 26"/>
            <p:cNvSpPr/>
            <p:nvPr/>
          </p:nvSpPr>
          <p:spPr>
            <a:xfrm rot="10800000">
              <a:off x="3779913" y="2708920"/>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nvGrpSpPr>
          <p:cNvPr id="35" name="Group 37"/>
          <p:cNvGrpSpPr/>
          <p:nvPr/>
        </p:nvGrpSpPr>
        <p:grpSpPr>
          <a:xfrm>
            <a:off x="4758614" y="1829057"/>
            <a:ext cx="3361670" cy="1314775"/>
            <a:chOff x="4932040" y="1907887"/>
            <a:chExt cx="3361670" cy="1314775"/>
          </a:xfrm>
        </p:grpSpPr>
        <p:grpSp>
          <p:nvGrpSpPr>
            <p:cNvPr id="36" name="Group 46"/>
            <p:cNvGrpSpPr/>
            <p:nvPr/>
          </p:nvGrpSpPr>
          <p:grpSpPr>
            <a:xfrm>
              <a:off x="4932040" y="2018251"/>
              <a:ext cx="3361670" cy="1204411"/>
              <a:chOff x="4932040" y="2018251"/>
              <a:chExt cx="3361670" cy="1204411"/>
            </a:xfrm>
          </p:grpSpPr>
          <p:sp>
            <p:nvSpPr>
              <p:cNvPr id="46" name="Trapezoid 45"/>
              <p:cNvSpPr/>
              <p:nvPr/>
            </p:nvSpPr>
            <p:spPr>
              <a:xfrm rot="16200000">
                <a:off x="6484207" y="941250"/>
                <a:ext cx="568077" cy="2808315"/>
              </a:xfrm>
              <a:prstGeom prst="trapezoid">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nvGrpSpPr>
              <p:cNvPr id="37" name="Group 35"/>
              <p:cNvGrpSpPr/>
              <p:nvPr/>
            </p:nvGrpSpPr>
            <p:grpSpPr>
              <a:xfrm>
                <a:off x="4932040" y="2018251"/>
                <a:ext cx="3361670" cy="1204411"/>
                <a:chOff x="4918236" y="2018251"/>
                <a:chExt cx="3361670" cy="1204411"/>
              </a:xfrm>
            </p:grpSpPr>
            <p:sp>
              <p:nvSpPr>
                <p:cNvPr id="28" name="Trapezoid 27"/>
                <p:cNvSpPr/>
                <p:nvPr/>
              </p:nvSpPr>
              <p:spPr>
                <a:xfrm>
                  <a:off x="5082456" y="2599657"/>
                  <a:ext cx="1077665" cy="623005"/>
                </a:xfrm>
                <a:prstGeom prst="trapezoid">
                  <a:avLst>
                    <a:gd name="adj" fmla="val 1066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9" name="TextBox 28"/>
                <p:cNvSpPr txBox="1"/>
                <p:nvPr/>
              </p:nvSpPr>
              <p:spPr>
                <a:xfrm>
                  <a:off x="5336477" y="2615423"/>
                  <a:ext cx="2943429" cy="553998"/>
                </a:xfrm>
                <a:prstGeom prst="rect">
                  <a:avLst/>
                </a:prstGeom>
                <a:solidFill>
                  <a:schemeClr val="accent3"/>
                </a:solidFill>
              </p:spPr>
              <p:txBody>
                <a:bodyPr wrap="square" rtlCol="0">
                  <a:spAutoFit/>
                </a:bodyPr>
                <a:lstStyle/>
                <a:p>
                  <a:pPr algn="r">
                    <a:lnSpc>
                      <a:spcPts val="1800"/>
                    </a:lnSpc>
                  </a:pPr>
                  <a:r>
                    <a:rPr lang="es-AR" sz="1400" b="1" dirty="0" smtClean="0">
                      <a:latin typeface="Verdana" pitchFamily="34" charset="0"/>
                    </a:rPr>
                    <a:t>MNV de acciones de REDD</a:t>
                  </a:r>
                  <a:r>
                    <a:rPr lang="en-GB" sz="1400" b="1" dirty="0" smtClean="0">
                      <a:latin typeface="Verdana" pitchFamily="34" charset="0"/>
                    </a:rPr>
                    <a:t>+ </a:t>
                  </a:r>
                </a:p>
                <a:p>
                  <a:pPr algn="r">
                    <a:lnSpc>
                      <a:spcPts val="1800"/>
                    </a:lnSpc>
                  </a:pPr>
                  <a:endParaRPr lang="es-ES" sz="1400" b="1" dirty="0" smtClean="0">
                    <a:latin typeface="Verdana" pitchFamily="34" charset="0"/>
                  </a:endParaRPr>
                </a:p>
              </p:txBody>
            </p:sp>
            <p:sp>
              <p:nvSpPr>
                <p:cNvPr id="30" name="Down Arrow 29"/>
                <p:cNvSpPr/>
                <p:nvPr/>
              </p:nvSpPr>
              <p:spPr>
                <a:xfrm rot="16200000">
                  <a:off x="4954515" y="2398414"/>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31" name="TextBox 30"/>
                <p:cNvSpPr txBox="1"/>
                <p:nvPr/>
              </p:nvSpPr>
              <p:spPr>
                <a:xfrm>
                  <a:off x="5350283" y="2018251"/>
                  <a:ext cx="2808315" cy="302712"/>
                </a:xfrm>
                <a:prstGeom prst="rect">
                  <a:avLst/>
                </a:prstGeom>
                <a:solidFill>
                  <a:schemeClr val="accent3"/>
                </a:solidFill>
              </p:spPr>
              <p:txBody>
                <a:bodyPr wrap="square" rtlCol="0">
                  <a:spAutoFit/>
                </a:bodyPr>
                <a:lstStyle/>
                <a:p>
                  <a:pPr>
                    <a:lnSpc>
                      <a:spcPts val="1800"/>
                    </a:lnSpc>
                  </a:pPr>
                  <a:r>
                    <a:rPr lang="es-AR" sz="1400" b="1" dirty="0" smtClean="0">
                      <a:latin typeface="Verdana" pitchFamily="34" charset="0"/>
                    </a:rPr>
                    <a:t>Vigilancia local de REDD+</a:t>
                  </a:r>
                </a:p>
              </p:txBody>
            </p:sp>
            <p:sp>
              <p:nvSpPr>
                <p:cNvPr id="32" name="Down Arrow 31"/>
                <p:cNvSpPr/>
                <p:nvPr/>
              </p:nvSpPr>
              <p:spPr>
                <a:xfrm rot="14043043">
                  <a:off x="4940710" y="276212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33" name="Down Arrow 32"/>
                <p:cNvSpPr/>
                <p:nvPr/>
              </p:nvSpPr>
              <p:spPr>
                <a:xfrm>
                  <a:off x="5374994" y="229946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sp>
          <p:nvSpPr>
            <p:cNvPr id="45" name="Down Arrow 44"/>
            <p:cNvSpPr/>
            <p:nvPr/>
          </p:nvSpPr>
          <p:spPr>
            <a:xfrm rot="16200000">
              <a:off x="4970248" y="188541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sp>
        <p:nvSpPr>
          <p:cNvPr id="39" name="TextBox 38"/>
          <p:cNvSpPr txBox="1"/>
          <p:nvPr/>
        </p:nvSpPr>
        <p:spPr>
          <a:xfrm>
            <a:off x="3335824" y="6196836"/>
            <a:ext cx="5551520" cy="302712"/>
          </a:xfrm>
          <a:prstGeom prst="rect">
            <a:avLst/>
          </a:prstGeom>
          <a:solidFill>
            <a:schemeClr val="accent3"/>
          </a:solidFill>
        </p:spPr>
        <p:txBody>
          <a:bodyPr wrap="none" rtlCol="0">
            <a:spAutoFit/>
          </a:bodyPr>
          <a:lstStyle/>
          <a:p>
            <a:pPr>
              <a:lnSpc>
                <a:spcPts val="1800"/>
              </a:lnSpc>
            </a:pPr>
            <a:r>
              <a:rPr lang="es-AR" sz="1400" dirty="0" smtClean="0">
                <a:latin typeface="Verdana" pitchFamily="34" charset="0"/>
              </a:rPr>
              <a:t>REDD+ Etapa 1		 Etapa 2 		 Etapa </a:t>
            </a:r>
            <a:r>
              <a:rPr lang="en-GB" sz="1400" dirty="0" smtClean="0">
                <a:latin typeface="Verdana" pitchFamily="34" charset="0"/>
              </a:rPr>
              <a:t>3</a:t>
            </a:r>
          </a:p>
        </p:txBody>
      </p:sp>
      <p:cxnSp>
        <p:nvCxnSpPr>
          <p:cNvPr id="7" name="Straight Arrow Connector 6"/>
          <p:cNvCxnSpPr/>
          <p:nvPr/>
        </p:nvCxnSpPr>
        <p:spPr>
          <a:xfrm flipV="1">
            <a:off x="611560" y="6159332"/>
            <a:ext cx="8232503" cy="5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133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73440"/>
          </a:xfrm>
        </p:spPr>
        <p:txBody>
          <a:bodyPr/>
          <a:lstStyle/>
          <a:p>
            <a:pPr>
              <a:lnSpc>
                <a:spcPct val="100000"/>
              </a:lnSpc>
            </a:pPr>
            <a:r>
              <a:rPr sz="2900" dirty="0" smtClean="0"/>
              <a:t>Uso de detección remota dentro de </a:t>
            </a:r>
            <a:r>
              <a:rPr lang="es-AR" sz="2900" dirty="0" smtClean="0"/>
              <a:t>los SNVF</a:t>
            </a:r>
            <a:endParaRPr lang="es-ES" sz="2900" dirty="0"/>
          </a:p>
        </p:txBody>
      </p:sp>
      <p:sp>
        <p:nvSpPr>
          <p:cNvPr id="3" name="Tijdelijke aanduiding voor tekst 2"/>
          <p:cNvSpPr>
            <a:spLocks noGrp="1"/>
          </p:cNvSpPr>
          <p:nvPr>
            <p:ph type="body" sz="quarter" idx="10"/>
          </p:nvPr>
        </p:nvSpPr>
        <p:spPr>
          <a:xfrm>
            <a:off x="421200" y="1236559"/>
            <a:ext cx="8521188" cy="4346368"/>
          </a:xfrm>
        </p:spPr>
        <p:txBody>
          <a:bodyPr/>
          <a:lstStyle/>
          <a:p>
            <a:pPr>
              <a:lnSpc>
                <a:spcPct val="100000"/>
              </a:lnSpc>
              <a:spcBef>
                <a:spcPts val="0"/>
              </a:spcBef>
              <a:spcAft>
                <a:spcPts val="600"/>
              </a:spcAft>
            </a:pPr>
            <a:r>
              <a:rPr lang="es-AR" sz="1800" dirty="0" smtClean="0">
                <a:latin typeface="+mj-lt"/>
              </a:rPr>
              <a:t>Requerimientos para estimar las emisiones forestales en el contexto de REDD+: </a:t>
            </a:r>
          </a:p>
          <a:p>
            <a:pPr marL="628650" lvl="1" indent="-361950" eaLnBrk="1" hangingPunct="1">
              <a:lnSpc>
                <a:spcPct val="100000"/>
              </a:lnSpc>
              <a:spcBef>
                <a:spcPts val="0"/>
              </a:spcBef>
              <a:spcAft>
                <a:spcPts val="600"/>
              </a:spcAft>
              <a:buSzPct val="140000"/>
              <a:buFont typeface="Arial" pitchFamily="34" charset="0"/>
              <a:buChar char="•"/>
            </a:pPr>
            <a:r>
              <a:rPr lang="es-AR" sz="1600" dirty="0" smtClean="0">
                <a:latin typeface="+mj-lt"/>
              </a:rPr>
              <a:t>registros históricos sobre cambios en las áreas forestales y en los depósitos de carbono en bosques, de conformidad con las directrices del IPCC y las decisiones de la Conferencia de las Partes (CP);</a:t>
            </a:r>
            <a:r>
              <a:rPr lang="es-AR" sz="2000" dirty="0" smtClean="0"/>
              <a:t/>
            </a:r>
            <a:br>
              <a:rPr lang="es-AR" sz="2000" dirty="0" smtClean="0"/>
            </a:br>
            <a:r>
              <a:rPr lang="es-AR" sz="1600" dirty="0" smtClean="0">
                <a:latin typeface="+mj-lt"/>
                <a:sym typeface="Wingdings" pitchFamily="2" charset="2"/>
              </a:rPr>
              <a:t> Esto es necesario </a:t>
            </a:r>
            <a:r>
              <a:rPr lang="es-AR" sz="1600" dirty="0" smtClean="0">
                <a:latin typeface="+mj-lt"/>
              </a:rPr>
              <a:t>para establecer </a:t>
            </a:r>
            <a:r>
              <a:rPr lang="es-AR" sz="1600" dirty="0">
                <a:latin typeface="+mj-lt"/>
              </a:rPr>
              <a:t>niveles de referencia de </a:t>
            </a:r>
            <a:r>
              <a:rPr lang="es-AR" sz="1600" dirty="0" smtClean="0">
                <a:latin typeface="+mj-lt"/>
              </a:rPr>
              <a:t>las emisiones forestales y para estimar las emisiones y </a:t>
            </a:r>
            <a:r>
              <a:rPr lang="es-AR" sz="1600" dirty="0">
                <a:latin typeface="+mj-lt"/>
              </a:rPr>
              <a:t>reducciones </a:t>
            </a:r>
            <a:r>
              <a:rPr lang="es-AR" sz="1600" dirty="0" smtClean="0">
                <a:latin typeface="+mj-lt"/>
              </a:rPr>
              <a:t>forestales de </a:t>
            </a:r>
            <a:r>
              <a:rPr lang="es-AR" sz="1600" dirty="0">
                <a:latin typeface="+mj-lt"/>
              </a:rPr>
              <a:t>GEI.</a:t>
            </a:r>
            <a:endParaRPr lang="es-AR" sz="1600" dirty="0" smtClean="0">
              <a:latin typeface="+mj-lt"/>
            </a:endParaRPr>
          </a:p>
          <a:p>
            <a:pPr marL="628650" lvl="1" indent="-361950" eaLnBrk="1" hangingPunct="1">
              <a:lnSpc>
                <a:spcPct val="100000"/>
              </a:lnSpc>
              <a:spcBef>
                <a:spcPts val="0"/>
              </a:spcBef>
              <a:spcAft>
                <a:spcPts val="600"/>
              </a:spcAft>
              <a:buSzPct val="140000"/>
              <a:buFont typeface="Arial" pitchFamily="34" charset="0"/>
              <a:buChar char="•"/>
            </a:pPr>
            <a:r>
              <a:rPr lang="es-AR" sz="1600" dirty="0" smtClean="0">
                <a:latin typeface="+mj-lt"/>
              </a:rPr>
              <a:t>comprensión de los procesos de deforestación y de los factores que la impulsan.</a:t>
            </a:r>
          </a:p>
          <a:p>
            <a:pPr>
              <a:lnSpc>
                <a:spcPct val="100000"/>
              </a:lnSpc>
              <a:spcBef>
                <a:spcPts val="0"/>
              </a:spcBef>
              <a:spcAft>
                <a:spcPts val="600"/>
              </a:spcAft>
            </a:pPr>
            <a:r>
              <a:rPr lang="es-AR" sz="1800" dirty="0" smtClean="0">
                <a:latin typeface="+mj-lt"/>
              </a:rPr>
              <a:t>Uso de detección remota para las mediciones de REDD+:</a:t>
            </a:r>
          </a:p>
          <a:p>
            <a:pPr marL="628650" lvl="1" indent="-361950" eaLnBrk="1" hangingPunct="1">
              <a:lnSpc>
                <a:spcPct val="100000"/>
              </a:lnSpc>
              <a:spcBef>
                <a:spcPts val="0"/>
              </a:spcBef>
              <a:spcAft>
                <a:spcPts val="0"/>
              </a:spcAft>
              <a:buSzPct val="140000"/>
              <a:buFont typeface="Arial" pitchFamily="34" charset="0"/>
              <a:buChar char="•"/>
            </a:pPr>
            <a:r>
              <a:rPr lang="es-AR" sz="1600" dirty="0" smtClean="0">
                <a:latin typeface="+mj-lt"/>
              </a:rPr>
              <a:t>proporciona una fuente primaria de datos para medir cambios en las áreas forestales;</a:t>
            </a:r>
          </a:p>
          <a:p>
            <a:pPr marL="628650" lvl="1" indent="-361950" eaLnBrk="1" hangingPunct="1">
              <a:lnSpc>
                <a:spcPct val="100000"/>
              </a:lnSpc>
              <a:spcBef>
                <a:spcPts val="0"/>
              </a:spcBef>
              <a:spcAft>
                <a:spcPts val="0"/>
              </a:spcAft>
              <a:buSzPct val="140000"/>
              <a:buFont typeface="Arial" pitchFamily="34" charset="0"/>
              <a:buChar char="•"/>
            </a:pPr>
            <a:r>
              <a:rPr lang="es-AR" sz="1600" dirty="0" smtClean="0">
                <a:latin typeface="+mj-lt"/>
              </a:rPr>
              <a:t>proporciona indicadores para las áreas afectadas por la degradación forestal; </a:t>
            </a:r>
          </a:p>
          <a:p>
            <a:pPr marL="628650" lvl="1" indent="-361950" eaLnBrk="1" hangingPunct="1">
              <a:lnSpc>
                <a:spcPct val="100000"/>
              </a:lnSpc>
              <a:spcBef>
                <a:spcPts val="0"/>
              </a:spcBef>
              <a:spcAft>
                <a:spcPts val="0"/>
              </a:spcAft>
              <a:buSzPct val="140000"/>
              <a:buFont typeface="Arial" pitchFamily="34" charset="0"/>
              <a:buChar char="•"/>
            </a:pPr>
            <a:r>
              <a:rPr lang="es-AR" sz="1600" dirty="0" smtClean="0"/>
              <a:t>los mapas de los cambios en áreas forestales pueden vincularse con las actividades específicas de </a:t>
            </a:r>
            <a:r>
              <a:rPr lang="es-AR" sz="1600" dirty="0" smtClean="0"/>
              <a:t>deforestación (</a:t>
            </a:r>
            <a:r>
              <a:rPr lang="es-AR" sz="1600" dirty="0" smtClean="0"/>
              <a:t>uso ulterior de la tierra), lo que resulta útil para determinar los factores que la impulsan. </a:t>
            </a:r>
          </a:p>
          <a:p>
            <a:pPr marL="628650" lvl="1" indent="-361950" eaLnBrk="1" hangingPunct="1">
              <a:lnSpc>
                <a:spcPct val="100000"/>
              </a:lnSpc>
              <a:spcBef>
                <a:spcPct val="10000"/>
              </a:spcBef>
              <a:buSzPct val="140000"/>
              <a:buFont typeface="Arial" pitchFamily="34" charset="0"/>
              <a:buChar char="•"/>
            </a:pPr>
            <a:endParaRPr lang="es-ES" sz="16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03262"/>
          </a:xfrm>
        </p:spPr>
        <p:txBody>
          <a:bodyPr/>
          <a:lstStyle/>
          <a:p>
            <a:r>
              <a:rPr lang="en-GB" sz="2400" dirty="0" smtClean="0"/>
              <a:t>Desafíos técnicos para el uso de la detección remota</a:t>
            </a:r>
            <a:endParaRPr lang="es-ES" sz="2400" dirty="0"/>
          </a:p>
        </p:txBody>
      </p:sp>
      <p:graphicFrame>
        <p:nvGraphicFramePr>
          <p:cNvPr id="25" name="Tabel 3"/>
          <p:cNvGraphicFramePr>
            <a:graphicFrameLocks noGrp="1"/>
          </p:cNvGraphicFramePr>
          <p:nvPr>
            <p:extLst>
              <p:ext uri="{D42A27DB-BD31-4B8C-83A1-F6EECF244321}">
                <p14:modId xmlns:p14="http://schemas.microsoft.com/office/powerpoint/2010/main" val="1684071073"/>
              </p:ext>
            </p:extLst>
          </p:nvPr>
        </p:nvGraphicFramePr>
        <p:xfrm>
          <a:off x="561973" y="1082506"/>
          <a:ext cx="8363085" cy="4694819"/>
        </p:xfrm>
        <a:graphic>
          <a:graphicData uri="http://schemas.openxmlformats.org/drawingml/2006/table">
            <a:tbl>
              <a:tblPr firstRow="1" firstCol="1" bandRow="1" bandCol="1">
                <a:tableStyleId>{7E9639D4-E3E2-4D34-9284-5A2195B3D0D7}</a:tableStyleId>
              </a:tblPr>
              <a:tblGrid>
                <a:gridCol w="1528114"/>
                <a:gridCol w="3280403"/>
                <a:gridCol w="3554568"/>
              </a:tblGrid>
              <a:tr h="305699">
                <a:tc>
                  <a:txBody>
                    <a:bodyPr/>
                    <a:lstStyle/>
                    <a:p>
                      <a:pPr algn="l"/>
                      <a:r>
                        <a:rPr lang="es-AR" sz="1300" noProof="0" dirty="0" smtClean="0"/>
                        <a:t>Factor</a:t>
                      </a:r>
                      <a:endParaRPr lang="es-AR" sz="1300" noProof="0" dirty="0"/>
                    </a:p>
                  </a:txBody>
                  <a:tcPr/>
                </a:tc>
                <a:tc>
                  <a:txBody>
                    <a:bodyPr/>
                    <a:lstStyle/>
                    <a:p>
                      <a:pPr algn="l"/>
                      <a:r>
                        <a:rPr lang="es-AR" sz="1300" noProof="0" dirty="0" smtClean="0"/>
                        <a:t>Desafíos </a:t>
                      </a:r>
                      <a:endParaRPr lang="es-AR" sz="1300" noProof="0" dirty="0"/>
                    </a:p>
                  </a:txBody>
                  <a:tcPr/>
                </a:tc>
                <a:tc>
                  <a:txBody>
                    <a:bodyPr/>
                    <a:lstStyle/>
                    <a:p>
                      <a:pPr algn="l"/>
                      <a:r>
                        <a:rPr lang="es-AR" sz="1300" noProof="0" dirty="0" smtClean="0"/>
                        <a:t> Soluciones posibles </a:t>
                      </a:r>
                      <a:endParaRPr lang="es-AR" sz="1300" noProof="0" dirty="0"/>
                    </a:p>
                  </a:txBody>
                  <a:tcPr/>
                </a:tc>
              </a:tr>
              <a:tr h="885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b="1" kern="0" dirty="0" smtClean="0">
                          <a:latin typeface="+mj-lt"/>
                        </a:rPr>
                        <a:t>Media anual de nubosidad</a:t>
                      </a:r>
                    </a:p>
                  </a:txBody>
                  <a:tcPr/>
                </a:tc>
                <a:tc>
                  <a:txBody>
                    <a:bodyPr/>
                    <a:lstStyle/>
                    <a:p>
                      <a:r>
                        <a:rPr lang="es-AR" sz="1100" baseline="0" noProof="0" dirty="0" smtClean="0"/>
                        <a:t>La probabilidad de nubosidad anual varia entre &lt;10 % y &gt;90 % de cobertura según el país</a:t>
                      </a:r>
                      <a:r>
                        <a:rPr lang="es-AR" sz="1100" baseline="0" noProof="0" dirty="0" smtClean="0"/>
                        <a:t>. Con</a:t>
                      </a:r>
                      <a:r>
                        <a:rPr lang="es-AR" sz="1100" baseline="0" dirty="0" smtClean="0">
                          <a:sym typeface="Wingdings" pitchFamily="2" charset="2"/>
                        </a:rPr>
                        <a:t> </a:t>
                      </a:r>
                      <a:r>
                        <a:rPr lang="es-AR" sz="1100" baseline="0" dirty="0" smtClean="0">
                          <a:sym typeface="Wingdings" pitchFamily="2" charset="2"/>
                        </a:rPr>
                        <a:t>imágenes ópticas no es posible realizar mediciones a través de las nubes</a:t>
                      </a:r>
                      <a:r>
                        <a:rPr lang="es-AR" sz="1100" baseline="0" noProof="0" dirty="0" smtClean="0"/>
                        <a:t>.</a:t>
                      </a:r>
                      <a:endParaRPr lang="es-AR" sz="1100" noProof="0" dirty="0"/>
                    </a:p>
                  </a:txBody>
                  <a:tcPr/>
                </a:tc>
                <a:tc>
                  <a:txBody>
                    <a:bodyPr/>
                    <a:lstStyle/>
                    <a:p>
                      <a:pPr marL="171450" indent="-171450">
                        <a:buFont typeface="Verdana" panose="020B0604030504040204" pitchFamily="34" charset="0"/>
                        <a:buChar char="‒"/>
                      </a:pPr>
                      <a:r>
                        <a:rPr lang="es-AR" sz="1100" noProof="0" dirty="0" smtClean="0"/>
                        <a:t>Datos ópticos:</a:t>
                      </a:r>
                      <a:r>
                        <a:rPr lang="es-AR" sz="1100" dirty="0" smtClean="0"/>
                        <a:t> </a:t>
                      </a:r>
                      <a:r>
                        <a:rPr lang="es-AR" sz="1100" noProof="0" dirty="0" smtClean="0"/>
                        <a:t>combinación de múltiples detectores para incrementar la frecuencia de las observaciones (ej. Landsat, Sentinel-2).</a:t>
                      </a:r>
                    </a:p>
                    <a:p>
                      <a:pPr marL="171450" indent="-171450">
                        <a:buFont typeface="Verdana" panose="020B0604030504040204" pitchFamily="34" charset="0"/>
                        <a:buChar char="‒"/>
                      </a:pPr>
                      <a:r>
                        <a:rPr lang="es-AR" sz="1100" noProof="0" dirty="0" smtClean="0"/>
                        <a:t>Uso de datos de radar de apertura sintética (SAR): sin restricciones por nubosidad.</a:t>
                      </a:r>
                    </a:p>
                    <a:p>
                      <a:pPr marL="171450" indent="-171450">
                        <a:buFont typeface="Verdana" panose="020B0604030504040204" pitchFamily="34" charset="0"/>
                        <a:buChar char="‒"/>
                      </a:pPr>
                      <a:r>
                        <a:rPr lang="es-AR" sz="1100" noProof="0" dirty="0" smtClean="0"/>
                        <a:t>Uso de métodos de fusión de </a:t>
                      </a:r>
                      <a:r>
                        <a:rPr lang="es-AR" sz="1100" noProof="0" dirty="0" smtClean="0"/>
                        <a:t>datos (</a:t>
                      </a:r>
                      <a:r>
                        <a:rPr lang="es-AR" sz="1100" noProof="0" dirty="0" smtClean="0"/>
                        <a:t>ópticos+SAR)</a:t>
                      </a:r>
                      <a:endParaRPr lang="es-AR" sz="1100" noProof="0" dirty="0"/>
                    </a:p>
                  </a:txBody>
                  <a:tcPr/>
                </a:tc>
              </a:tr>
              <a:tr h="778906">
                <a:tc>
                  <a:txBody>
                    <a:bodyPr/>
                    <a:lstStyle/>
                    <a:p>
                      <a:r>
                        <a:rPr lang="es-AR" sz="1100" b="1" kern="0" dirty="0" smtClean="0">
                          <a:latin typeface="+mj-lt"/>
                        </a:rPr>
                        <a:t>Estacionalidad</a:t>
                      </a:r>
                      <a:endParaRPr lang="es-AR" sz="1100" dirty="0">
                        <a:latin typeface="+mj-lt"/>
                      </a:endParaRPr>
                    </a:p>
                  </a:txBody>
                  <a:tcPr/>
                </a:tc>
                <a:tc>
                  <a:txBody>
                    <a:bodyPr/>
                    <a:lstStyle/>
                    <a:p>
                      <a:r>
                        <a:rPr lang="es-AR" sz="1100" noProof="0" dirty="0" smtClean="0"/>
                        <a:t>Variabilidad de la nubosidad durante el año en países tropicales no incluidos en el Anexo I</a:t>
                      </a:r>
                      <a:endParaRPr lang="es-AR" sz="1100" noProof="0" dirty="0"/>
                    </a:p>
                  </a:txBody>
                  <a:tcPr/>
                </a:tc>
                <a:tc>
                  <a:txBody>
                    <a:bodyPr/>
                    <a:lstStyle/>
                    <a:p>
                      <a:r>
                        <a:rPr lang="es-AR" sz="1100" noProof="0" dirty="0" smtClean="0"/>
                        <a:t>Aumento de frecuencia de las imágenes satelitales (periodo de tiempo de revisita del satélite más breve) para aumentar la probabilidad de obtener observaciones ópticas</a:t>
                      </a:r>
                      <a:r>
                        <a:rPr lang="es-AR" sz="1100" dirty="0" smtClean="0"/>
                        <a:t> </a:t>
                      </a:r>
                      <a:r>
                        <a:rPr lang="es-AR" sz="1100" noProof="0" dirty="0" smtClean="0"/>
                        <a:t>en periodos adecuados (ej., próxima constelación del Sentinel-2)</a:t>
                      </a:r>
                      <a:endParaRPr lang="es-AR" sz="1100" noProof="0" dirty="0"/>
                    </a:p>
                  </a:txBody>
                  <a:tcPr/>
                </a:tc>
              </a:tr>
              <a:tr h="904910">
                <a:tc>
                  <a:txBody>
                    <a:bodyPr/>
                    <a:lstStyle/>
                    <a:p>
                      <a:r>
                        <a:rPr lang="es-AR" sz="1100" b="1" kern="0" dirty="0" smtClean="0">
                          <a:latin typeface="+mj-lt"/>
                        </a:rPr>
                        <a:t>Topografía</a:t>
                      </a:r>
                      <a:endParaRPr lang="es-AR" sz="1100" dirty="0">
                        <a:latin typeface="+mj-lt"/>
                      </a:endParaRPr>
                    </a:p>
                  </a:txBody>
                  <a:tcPr/>
                </a:tc>
                <a:tc>
                  <a:txBody>
                    <a:bodyPr/>
                    <a:lstStyle/>
                    <a:p>
                      <a:r>
                        <a:rPr lang="es-AR" sz="1100" noProof="0" dirty="0" smtClean="0"/>
                        <a:t>Las variaciones en la altitud de regiones montañosas causan efectos topográficos en las imágenes satelitales, y, de este modo, se dificulta el análisis de la señal de detección remota.</a:t>
                      </a:r>
                      <a:endParaRPr lang="es-AR" sz="1100" noProof="0" dirty="0"/>
                    </a:p>
                  </a:txBody>
                  <a:tcPr/>
                </a:tc>
                <a:tc>
                  <a:txBody>
                    <a:bodyPr/>
                    <a:lstStyle/>
                    <a:p>
                      <a:r>
                        <a:rPr lang="es-AR" sz="1100" noProof="0" dirty="0" smtClean="0"/>
                        <a:t>El uso de procedimientos de </a:t>
                      </a:r>
                      <a:r>
                        <a:rPr lang="es-AR" sz="1100" noProof="0" dirty="0" smtClean="0"/>
                        <a:t>ortorrectificación </a:t>
                      </a:r>
                      <a:r>
                        <a:rPr lang="es-AR" sz="1100" noProof="0" dirty="0" smtClean="0"/>
                        <a:t>adecuados, disponibles en algunos programas de procesamiento de imágenes (ej., ENVI, Idrisi, ERDAS, PCI Geomatics), requiere el uso de modelos digitales de elevación (DEM).</a:t>
                      </a:r>
                      <a:endParaRPr lang="es-AR" sz="1100" noProof="0" dirty="0"/>
                    </a:p>
                  </a:txBody>
                  <a:tcPr/>
                </a:tc>
              </a:tr>
              <a:tr h="84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b="1" dirty="0" smtClean="0">
                          <a:latin typeface="+mj-lt"/>
                        </a:rPr>
                        <a:t>Velocidad </a:t>
                      </a:r>
                      <a:r>
                        <a:rPr lang="es-AR" sz="1100" b="1" kern="1200" dirty="0" smtClean="0">
                          <a:solidFill>
                            <a:schemeClr val="tx1"/>
                          </a:solidFill>
                          <a:latin typeface="+mn-lt"/>
                          <a:ea typeface="+mn-ea"/>
                          <a:cs typeface="+mn-cs"/>
                        </a:rPr>
                        <a:t>promedio</a:t>
                      </a:r>
                      <a:r>
                        <a:rPr lang="es-AR" sz="1100" b="1" dirty="0" smtClean="0">
                          <a:latin typeface="+mj-lt"/>
                        </a:rPr>
                        <a:t> de descarga desde Internet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noProof="0" dirty="0" smtClean="0"/>
                        <a:t>Problemas / demoras para descargar en forma regular datos de imágenes de gran tamaño. </a:t>
                      </a:r>
                      <a:endParaRPr lang="es-AR"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100" noProof="0" dirty="0" smtClean="0"/>
                        <a:t>Uso de CD-ROM, discos duros externos para diseminar datos y productos, externalización del procesamiento de datos, promoción de enfoques regionales, es decir, coordinación entre</a:t>
                      </a:r>
                      <a:r>
                        <a:rPr lang="es-AR" sz="1100" baseline="0" noProof="0" dirty="0" smtClean="0"/>
                        <a:t> </a:t>
                      </a:r>
                      <a:r>
                        <a:rPr lang="es-AR" sz="1100" noProof="0" dirty="0" smtClean="0"/>
                        <a:t>países, uso de redes (GOFC-GOLD, FAO, etc.)</a:t>
                      </a:r>
                      <a:endParaRPr lang="es-AR" sz="1100" noProof="0" dirty="0"/>
                    </a:p>
                  </a:txBody>
                  <a:tcPr/>
                </a:tc>
              </a:tr>
            </a:tbl>
          </a:graphicData>
        </a:graphic>
      </p:graphicFrame>
    </p:spTree>
    <p:extLst>
      <p:ext uri="{BB962C8B-B14F-4D97-AF65-F5344CB8AC3E}">
        <p14:creationId xmlns:p14="http://schemas.microsoft.com/office/powerpoint/2010/main" val="62667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91650"/>
          </a:xfrm>
        </p:spPr>
        <p:txBody>
          <a:bodyPr/>
          <a:lstStyle/>
          <a:p>
            <a:r>
              <a:rPr lang="es-PY" dirty="0" smtClean="0"/>
              <a:t>Esquema de la conferencia</a:t>
            </a:r>
            <a:endParaRPr lang="es-PY"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Marco para los </a:t>
            </a:r>
            <a:r>
              <a:rPr lang="es-AR" sz="2200" dirty="0" smtClean="0">
                <a:solidFill>
                  <a:schemeClr val="bg2">
                    <a:lumMod val="20000"/>
                    <a:lumOff val="80000"/>
                  </a:schemeClr>
                </a:solidFill>
                <a:latin typeface="Verdana" pitchFamily="34" charset="0"/>
              </a:rPr>
              <a:t>SNVF.</a:t>
            </a:r>
            <a:endParaRPr lang="es-AR" sz="2200" dirty="0">
              <a:solidFill>
                <a:schemeClr val="bg2">
                  <a:lumMod val="20000"/>
                  <a:lumOff val="80000"/>
                </a:schemeClr>
              </a:solidFill>
              <a:latin typeface="Verdana" pitchFamily="34" charset="0"/>
            </a:endParaRPr>
          </a:p>
          <a:p>
            <a:pPr marL="342900" indent="-342900">
              <a:lnSpc>
                <a:spcPts val="2500"/>
              </a:lnSpc>
              <a:spcBef>
                <a:spcPts val="1200"/>
              </a:spcBef>
              <a:buClr>
                <a:schemeClr val="bg2"/>
              </a:buClr>
              <a:buSzPct val="100000"/>
              <a:buFont typeface="+mj-lt"/>
              <a:buAutoNum type="arabicPeriod"/>
              <a:defRPr/>
            </a:pPr>
            <a:r>
              <a:rPr lang="es-AR" sz="2200" b="1" dirty="0">
                <a:solidFill>
                  <a:schemeClr val="bg2"/>
                </a:solidFill>
                <a:latin typeface="Verdana" pitchFamily="34" charset="0"/>
              </a:rPr>
              <a:t>Fortalecimiento de la capacidad técnica e institucional para los SNVF y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Planificación e implementación de un SNVF para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Impacto en los costos y diversos factores que influyen en ellos.</a:t>
            </a: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12049"/>
          </a:xfrm>
        </p:spPr>
        <p:txBody>
          <a:bodyPr/>
          <a:lstStyle/>
          <a:p>
            <a:pPr>
              <a:lnSpc>
                <a:spcPct val="100000"/>
              </a:lnSpc>
            </a:pPr>
            <a:r>
              <a:rPr lang="es-AR" sz="3200" dirty="0" smtClean="0"/>
              <a:t>Requerimientos para los SNVF </a:t>
            </a:r>
            <a:br>
              <a:rPr lang="es-AR" sz="3200" dirty="0" smtClean="0"/>
            </a:br>
            <a:r>
              <a:rPr lang="es-AR" sz="3200" dirty="0" smtClean="0"/>
              <a:t>y fortalecimiento de la capacidad</a:t>
            </a:r>
            <a:endParaRPr lang="es-AR" dirty="0"/>
          </a:p>
        </p:txBody>
      </p:sp>
      <p:sp>
        <p:nvSpPr>
          <p:cNvPr id="3" name="Tijdelijke aanduiding voor tekst 2"/>
          <p:cNvSpPr>
            <a:spLocks noGrp="1"/>
          </p:cNvSpPr>
          <p:nvPr>
            <p:ph type="body" sz="quarter" idx="10"/>
          </p:nvPr>
        </p:nvSpPr>
        <p:spPr>
          <a:xfrm>
            <a:off x="421200" y="1503589"/>
            <a:ext cx="8581132" cy="4487936"/>
          </a:xfrm>
        </p:spPr>
        <p:txBody>
          <a:bodyPr/>
          <a:lstStyle/>
          <a:p>
            <a:pPr>
              <a:lnSpc>
                <a:spcPct val="100000"/>
              </a:lnSpc>
              <a:spcBef>
                <a:spcPts val="600"/>
              </a:spcBef>
            </a:pPr>
            <a:r>
              <a:rPr lang="es-AR" sz="1600" dirty="0" smtClean="0"/>
              <a:t>Requerimientos a nivel nacional:</a:t>
            </a:r>
          </a:p>
          <a:p>
            <a:pPr lvl="1">
              <a:lnSpc>
                <a:spcPct val="100000"/>
              </a:lnSpc>
              <a:spcBef>
                <a:spcPts val="600"/>
              </a:spcBef>
            </a:pPr>
            <a:r>
              <a:rPr lang="es-AR" sz="1600" dirty="0" smtClean="0"/>
              <a:t>Internacionales: requerimientos de las decisiones de la CP sobre la MNV, incluida la compatibilidad con las orientaciones del IPCC sobre buenas prácticas (OBP) </a:t>
            </a:r>
            <a:r>
              <a:rPr lang="es-AR" sz="1600" dirty="0" smtClean="0">
                <a:solidFill>
                  <a:schemeClr val="accent4"/>
                </a:solidFill>
              </a:rPr>
              <a:t>*.</a:t>
            </a:r>
          </a:p>
          <a:p>
            <a:pPr lvl="1">
              <a:lnSpc>
                <a:spcPct val="100000"/>
              </a:lnSpc>
              <a:spcBef>
                <a:spcPts val="600"/>
              </a:spcBef>
            </a:pPr>
            <a:r>
              <a:rPr lang="es-AR" sz="1600" dirty="0" smtClean="0"/>
              <a:t>Nacionales: necesidades y prioridades de la política nacional de REDD+ y de la estrategia de implementación</a:t>
            </a:r>
            <a:r>
              <a:rPr lang="es-AR" sz="1600" dirty="0" smtClean="0"/>
              <a:t>. </a:t>
            </a:r>
            <a:endParaRPr lang="es-AR" sz="1600" dirty="0" smtClean="0"/>
          </a:p>
          <a:p>
            <a:pPr>
              <a:lnSpc>
                <a:spcPct val="100000"/>
              </a:lnSpc>
              <a:spcBef>
                <a:spcPts val="600"/>
              </a:spcBef>
            </a:pPr>
            <a:r>
              <a:rPr lang="es-AR" sz="1600" dirty="0" smtClean="0"/>
              <a:t>Resolver las deficiencias en la capacidad:</a:t>
            </a:r>
          </a:p>
          <a:p>
            <a:pPr lvl="1">
              <a:lnSpc>
                <a:spcPct val="100000"/>
              </a:lnSpc>
              <a:spcBef>
                <a:spcPts val="600"/>
              </a:spcBef>
            </a:pPr>
            <a:r>
              <a:rPr lang="es-AR" sz="1600" dirty="0" smtClean="0"/>
              <a:t>Evaluar las capacidades técnicas existentes para la vigilancia forestal a nivel nacional y compararlas con los requerimientos del sistema de MNV. </a:t>
            </a:r>
          </a:p>
          <a:p>
            <a:pPr lvl="1">
              <a:lnSpc>
                <a:spcPct val="100000"/>
              </a:lnSpc>
              <a:spcBef>
                <a:spcPts val="600"/>
              </a:spcBef>
            </a:pPr>
            <a:r>
              <a:rPr lang="es-AR" sz="1600" dirty="0" smtClean="0"/>
              <a:t>Desarrollar y poner en práctica una hoja de ruta para generar en el país capacidades sostenidas para la MNV, sobre la base de los requerimientos internacionales y de las necesidades nacionales para implementar la política de REDD+. </a:t>
            </a:r>
          </a:p>
          <a:p>
            <a:pPr marL="0" indent="0">
              <a:lnSpc>
                <a:spcPct val="100000"/>
              </a:lnSpc>
              <a:spcBef>
                <a:spcPts val="600"/>
              </a:spcBef>
              <a:buNone/>
            </a:pPr>
            <a:r>
              <a:rPr lang="es-AR" sz="1700" dirty="0" smtClean="0">
                <a:solidFill>
                  <a:schemeClr val="accent4"/>
                </a:solidFill>
              </a:rPr>
              <a:t>* Para más información sobre el uso de las directrices y las OBP del IPCC en el contexto de REDD+, vea el módulo 1.1 y el DMO de la GFOI.</a:t>
            </a:r>
            <a:endParaRPr lang="es-AR" sz="1700"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06893"/>
            <a:ext cx="8442796" cy="1149959"/>
          </a:xfrm>
        </p:spPr>
        <p:txBody>
          <a:bodyPr/>
          <a:lstStyle/>
          <a:p>
            <a:pPr lvl="1">
              <a:lnSpc>
                <a:spcPts val="2640"/>
              </a:lnSpc>
            </a:pPr>
            <a:r>
              <a:rPr lang="es-AR" sz="2200" dirty="0" smtClean="0">
                <a:solidFill>
                  <a:schemeClr val="bg2"/>
                </a:solidFill>
              </a:rPr>
              <a:t>Evaluación de las capacidades técnicas existentes </a:t>
            </a:r>
            <a:br>
              <a:rPr lang="es-AR" sz="2200" dirty="0" smtClean="0">
                <a:solidFill>
                  <a:schemeClr val="bg2"/>
                </a:solidFill>
              </a:rPr>
            </a:br>
            <a:r>
              <a:rPr lang="es-AR" sz="2200" dirty="0" smtClean="0">
                <a:solidFill>
                  <a:schemeClr val="bg2"/>
                </a:solidFill>
              </a:rPr>
              <a:t>para la vigilancia forestal a nivel nacional y comparación con los requerimientos del sistema de MNV</a:t>
            </a:r>
          </a:p>
        </p:txBody>
      </p:sp>
      <p:sp>
        <p:nvSpPr>
          <p:cNvPr id="4" name="Textfeld 15"/>
          <p:cNvSpPr txBox="1">
            <a:spLocks noGrp="1"/>
          </p:cNvSpPr>
          <p:nvPr>
            <p:ph type="body" sz="quarter" idx="10"/>
          </p:nvPr>
        </p:nvSpPr>
        <p:spPr>
          <a:xfrm>
            <a:off x="421200" y="1352057"/>
            <a:ext cx="8521188" cy="4844916"/>
          </a:xfrm>
          <a:prstGeom prst="rect">
            <a:avLst/>
          </a:prstGeom>
          <a:noFill/>
        </p:spPr>
        <p:txBody>
          <a:bodyPr wrap="square">
            <a:spAutoFit/>
          </a:bodyPr>
          <a:lstStyle/>
          <a:p>
            <a:pPr>
              <a:lnSpc>
                <a:spcPct val="150000"/>
              </a:lnSpc>
              <a:buNone/>
              <a:defRPr/>
            </a:pPr>
            <a:r>
              <a:rPr lang="es-AR" sz="1900" dirty="0" smtClean="0"/>
              <a:t>Consideración de factores:</a:t>
            </a:r>
          </a:p>
          <a:p>
            <a:pPr marL="342900" indent="-342900">
              <a:lnSpc>
                <a:spcPct val="100000"/>
              </a:lnSpc>
              <a:spcBef>
                <a:spcPts val="800"/>
              </a:spcBef>
              <a:buSzPct val="100000"/>
              <a:buFont typeface="+mj-lt"/>
              <a:buAutoNum type="arabicPeriod"/>
              <a:defRPr/>
            </a:pPr>
            <a:r>
              <a:rPr lang="es-AR" sz="1900" dirty="0" smtClean="0"/>
              <a:t>Requerimientos para el seguimiento del carbono forestal a nivel nacional (OBP del IPCC ) </a:t>
            </a:r>
          </a:p>
          <a:p>
            <a:pPr marL="342900" indent="-342900">
              <a:lnSpc>
                <a:spcPct val="100000"/>
              </a:lnSpc>
              <a:spcBef>
                <a:spcPts val="800"/>
              </a:spcBef>
              <a:buSzPct val="100000"/>
              <a:buFont typeface="+mj-lt"/>
              <a:buAutoNum type="arabicPeriod"/>
              <a:defRPr/>
            </a:pPr>
            <a:r>
              <a:rPr lang="es-AR" sz="1900" dirty="0" smtClean="0"/>
              <a:t>Capacidades existentes en el país para la vigilancia forestal a nivel nacional</a:t>
            </a:r>
          </a:p>
          <a:p>
            <a:pPr marL="342900" indent="-342900">
              <a:lnSpc>
                <a:spcPct val="100000"/>
              </a:lnSpc>
              <a:spcBef>
                <a:spcPts val="800"/>
              </a:spcBef>
              <a:buSzPct val="100000"/>
              <a:buFont typeface="+mj-lt"/>
              <a:buAutoNum type="arabicPeriod"/>
              <a:defRPr/>
            </a:pPr>
            <a:r>
              <a:rPr lang="es-AR" sz="1900" dirty="0" smtClean="0"/>
              <a:t>Avances con el inventario nacional de GEI para estimar el GEI asociado a las actividades de REDD+ (el DMO de la GFOI describe el modo de hacerlo)</a:t>
            </a:r>
          </a:p>
          <a:p>
            <a:pPr marL="342900" indent="-342900">
              <a:lnSpc>
                <a:spcPct val="100000"/>
              </a:lnSpc>
              <a:spcBef>
                <a:spcPts val="800"/>
              </a:spcBef>
              <a:buSzPct val="100000"/>
              <a:buFont typeface="+mj-lt"/>
              <a:buAutoNum type="arabicPeriod"/>
              <a:defRPr/>
            </a:pPr>
            <a:r>
              <a:rPr lang="es-AR" sz="1900" dirty="0" smtClean="0"/>
              <a:t>Características particulares de REDD</a:t>
            </a:r>
            <a:r>
              <a:rPr lang="es-AR" sz="1900" dirty="0" smtClean="0"/>
              <a:t>+: importancia </a:t>
            </a:r>
            <a:r>
              <a:rPr lang="es-AR" sz="1900" dirty="0" smtClean="0"/>
              <a:t>de los incendios forestales, el carbono del suelo, la tasa de deforestación, etc.</a:t>
            </a:r>
          </a:p>
          <a:p>
            <a:pPr marL="342900" indent="-342900">
              <a:lnSpc>
                <a:spcPct val="100000"/>
              </a:lnSpc>
              <a:spcBef>
                <a:spcPts val="800"/>
              </a:spcBef>
              <a:buSzPct val="100000"/>
              <a:buFont typeface="+mj-lt"/>
              <a:buAutoNum type="arabicPeriod"/>
              <a:defRPr/>
            </a:pPr>
            <a:r>
              <a:rPr lang="es-AR" sz="1900" dirty="0" smtClean="0"/>
              <a:t>Desafíos técnicos específicos (detección remota): nubosidad, estacionalidad, topografía, disponibilidad de datos de detección remota y procedimientos de acceso.</a:t>
            </a:r>
            <a:endParaRPr lang="es-AR" sz="1900" dirty="0"/>
          </a:p>
        </p:txBody>
      </p:sp>
    </p:spTree>
    <p:extLst>
      <p:ext uri="{BB962C8B-B14F-4D97-AF65-F5344CB8AC3E}">
        <p14:creationId xmlns:p14="http://schemas.microsoft.com/office/powerpoint/2010/main" val="26768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el 3"/>
          <p:cNvSpPr>
            <a:spLocks noGrp="1"/>
          </p:cNvSpPr>
          <p:nvPr>
            <p:ph type="title"/>
          </p:nvPr>
        </p:nvSpPr>
        <p:spPr>
          <a:xfrm>
            <a:off x="491642" y="230188"/>
            <a:ext cx="8442796" cy="775685"/>
          </a:xfrm>
        </p:spPr>
        <p:txBody>
          <a:bodyPr/>
          <a:lstStyle/>
          <a:p>
            <a:r>
              <a:rPr lang="es-AR" sz="2400" dirty="0" smtClean="0"/>
              <a:t>Capacidades de vigilancia de REDD+ </a:t>
            </a:r>
            <a:endParaRPr lang="es-AR"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2572396" cy="1803425"/>
            <a:chOff x="4544211" y="4932486"/>
            <a:chExt cx="257239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2496196" cy="302712"/>
            </a:xfrm>
            <a:prstGeom prst="rect">
              <a:avLst/>
            </a:prstGeom>
            <a:noFill/>
            <a:ln>
              <a:noFill/>
            </a:ln>
          </p:spPr>
          <p:txBody>
            <a:bodyPr wrap="none" rtlCol="0">
              <a:spAutoFit/>
            </a:bodyPr>
            <a:lstStyle/>
            <a:p>
              <a:pPr>
                <a:lnSpc>
                  <a:spcPts val="1800"/>
                </a:lnSpc>
              </a:pPr>
              <a:r>
                <a:rPr lang="es-AR" sz="1400" b="1" dirty="0" smtClean="0">
                  <a:latin typeface="Verdana" pitchFamily="34" charset="0"/>
                </a:rPr>
                <a:t>Déficit de capacidades </a:t>
              </a:r>
            </a:p>
          </p:txBody>
        </p:sp>
      </p:grpSp>
      <p:sp>
        <p:nvSpPr>
          <p:cNvPr id="25" name="TextBox 24"/>
          <p:cNvSpPr txBox="1"/>
          <p:nvPr/>
        </p:nvSpPr>
        <p:spPr>
          <a:xfrm>
            <a:off x="134847" y="5009675"/>
            <a:ext cx="5306774" cy="323165"/>
          </a:xfrm>
          <a:prstGeom prst="rect">
            <a:avLst/>
          </a:prstGeom>
          <a:noFill/>
          <a:ln>
            <a:noFill/>
          </a:ln>
        </p:spPr>
        <p:txBody>
          <a:bodyPr wrap="none" rtlCol="0">
            <a:spAutoFit/>
          </a:bodyPr>
          <a:lstStyle/>
          <a:p>
            <a:pPr>
              <a:lnSpc>
                <a:spcPts val="1800"/>
              </a:lnSpc>
            </a:pPr>
            <a:r>
              <a:rPr lang="es-AR" sz="1400" dirty="0" smtClean="0">
                <a:solidFill>
                  <a:schemeClr val="accent6"/>
                </a:solidFill>
                <a:latin typeface="Verdana" pitchFamily="34" charset="0"/>
              </a:rPr>
              <a:t>Déficit de </a:t>
            </a:r>
            <a:r>
              <a:rPr lang="es-AR" sz="1400" dirty="0" smtClean="0">
                <a:solidFill>
                  <a:schemeClr val="accent6"/>
                </a:solidFill>
                <a:latin typeface="Verdana" pitchFamily="34" charset="0"/>
              </a:rPr>
              <a:t>capacidades extraído </a:t>
            </a:r>
            <a:r>
              <a:rPr lang="es-AR" sz="1400" dirty="0" smtClean="0">
                <a:solidFill>
                  <a:schemeClr val="accent6"/>
                </a:solidFill>
                <a:latin typeface="Verdana" pitchFamily="34" charset="0"/>
              </a:rPr>
              <a:t>de Romijn y otros, 2012</a:t>
            </a:r>
            <a:r>
              <a:rPr lang="en-GB" sz="1400" dirty="0" smtClean="0">
                <a:solidFill>
                  <a:schemeClr val="accent6"/>
                </a:solidFill>
                <a:latin typeface="Verdana"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277970" y="5517506"/>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el 3"/>
          <p:cNvSpPr>
            <a:spLocks noGrp="1"/>
          </p:cNvSpPr>
          <p:nvPr>
            <p:ph type="title"/>
          </p:nvPr>
        </p:nvSpPr>
        <p:spPr>
          <a:xfrm>
            <a:off x="491642" y="230188"/>
            <a:ext cx="8442796" cy="1288646"/>
          </a:xfrm>
        </p:spPr>
        <p:txBody>
          <a:bodyPr/>
          <a:lstStyle/>
          <a:p>
            <a:r>
              <a:rPr lang="es-AR" sz="2400" dirty="0" smtClean="0"/>
              <a:t>Capacidades de seguimiento de REDD+ </a:t>
            </a:r>
            <a:br>
              <a:rPr lang="es-AR" sz="2400" dirty="0" smtClean="0"/>
            </a:br>
            <a:r>
              <a:rPr lang="es-AR" sz="2400" dirty="0" smtClean="0"/>
              <a:t>frente a la participación</a:t>
            </a:r>
            <a:endParaRPr lang="es-AR"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1552886" cy="1803425"/>
            <a:chOff x="4544211" y="4932486"/>
            <a:chExt cx="155288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1476686" cy="302712"/>
            </a:xfrm>
            <a:prstGeom prst="rect">
              <a:avLst/>
            </a:prstGeom>
            <a:noFill/>
            <a:ln>
              <a:noFill/>
            </a:ln>
          </p:spPr>
          <p:txBody>
            <a:bodyPr wrap="none" rtlCol="0">
              <a:spAutoFit/>
            </a:bodyPr>
            <a:lstStyle/>
            <a:p>
              <a:pPr>
                <a:lnSpc>
                  <a:spcPts val="1800"/>
                </a:lnSpc>
              </a:pPr>
              <a:r>
                <a:rPr lang="en-GB" sz="1400" b="1" dirty="0" smtClean="0">
                  <a:latin typeface="Verdana" pitchFamily="34" charset="0"/>
                </a:rPr>
                <a:t>Brecha de capacidades</a:t>
              </a:r>
              <a:endParaRPr lang="es-ES" sz="1400" b="1" dirty="0" smtClean="0">
                <a:latin typeface="Verdana" pitchFamily="34" charset="0"/>
              </a:endParaRPr>
            </a:p>
          </p:txBody>
        </p:sp>
      </p:grpSp>
      <p:grpSp>
        <p:nvGrpSpPr>
          <p:cNvPr id="3" name="Group 19"/>
          <p:cNvGrpSpPr/>
          <p:nvPr/>
        </p:nvGrpSpPr>
        <p:grpSpPr>
          <a:xfrm>
            <a:off x="208014" y="1389150"/>
            <a:ext cx="8735733" cy="5097431"/>
            <a:chOff x="218998" y="1684369"/>
            <a:chExt cx="8735733" cy="5097431"/>
          </a:xfrm>
        </p:grpSpPr>
        <p:pic>
          <p:nvPicPr>
            <p:cNvPr id="2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20" t="28245" r="8119" b="16581"/>
            <a:stretch/>
          </p:blipFill>
          <p:spPr bwMode="auto">
            <a:xfrm>
              <a:off x="218998" y="1684369"/>
              <a:ext cx="8666328" cy="355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1"/>
            <p:cNvGrpSpPr/>
            <p:nvPr/>
          </p:nvGrpSpPr>
          <p:grpSpPr>
            <a:xfrm>
              <a:off x="6167569" y="4936895"/>
              <a:ext cx="2787162" cy="1844905"/>
              <a:chOff x="6167569" y="4936895"/>
              <a:chExt cx="2787162" cy="1844905"/>
            </a:xfrm>
          </p:grpSpPr>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08" t="61198" r="51246" b="8593"/>
              <a:stretch/>
            </p:blipFill>
            <p:spPr bwMode="auto">
              <a:xfrm>
                <a:off x="6167569" y="5242225"/>
                <a:ext cx="2787162" cy="15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230136" y="4936895"/>
                <a:ext cx="2646878" cy="302712"/>
              </a:xfrm>
              <a:prstGeom prst="rect">
                <a:avLst/>
              </a:prstGeom>
              <a:noFill/>
              <a:ln>
                <a:noFill/>
              </a:ln>
            </p:spPr>
            <p:txBody>
              <a:bodyPr wrap="none" rtlCol="0">
                <a:spAutoFit/>
              </a:bodyPr>
              <a:lstStyle/>
              <a:p>
                <a:pPr>
                  <a:lnSpc>
                    <a:spcPts val="1800"/>
                  </a:lnSpc>
                </a:pPr>
                <a:r>
                  <a:rPr lang="es-AR" sz="1400" b="1" dirty="0" smtClean="0">
                    <a:latin typeface="Verdana" pitchFamily="34" charset="0"/>
                  </a:rPr>
                  <a:t>Participación en REDD</a:t>
                </a:r>
                <a:r>
                  <a:rPr lang="en-GB" sz="1400" b="1" dirty="0" smtClean="0">
                    <a:latin typeface="Verdana" pitchFamily="34" charset="0"/>
                  </a:rPr>
                  <a:t>+ </a:t>
                </a:r>
                <a:endParaRPr lang="es-ES" sz="1400" b="1" dirty="0" smtClean="0">
                  <a:latin typeface="Verdana" pitchFamily="34" charset="0"/>
                </a:endParaRPr>
              </a:p>
            </p:txBody>
          </p:sp>
        </p:grpSp>
      </p:grpSp>
      <p:sp>
        <p:nvSpPr>
          <p:cNvPr id="25" name="TextBox 24"/>
          <p:cNvSpPr txBox="1"/>
          <p:nvPr/>
        </p:nvSpPr>
        <p:spPr>
          <a:xfrm>
            <a:off x="134847" y="5009675"/>
            <a:ext cx="5715539" cy="1015663"/>
          </a:xfrm>
          <a:prstGeom prst="rect">
            <a:avLst/>
          </a:prstGeom>
          <a:noFill/>
          <a:ln>
            <a:noFill/>
          </a:ln>
        </p:spPr>
        <p:txBody>
          <a:bodyPr wrap="none" rtlCol="0">
            <a:spAutoFit/>
          </a:bodyPr>
          <a:lstStyle/>
          <a:p>
            <a:pPr>
              <a:lnSpc>
                <a:spcPts val="1800"/>
              </a:lnSpc>
            </a:pPr>
            <a:r>
              <a:rPr lang="es-AR" sz="1400" dirty="0" smtClean="0">
                <a:solidFill>
                  <a:schemeClr val="accent6"/>
                </a:solidFill>
                <a:latin typeface="Verdana" pitchFamily="34" charset="0"/>
              </a:rPr>
              <a:t>Notas: </a:t>
            </a:r>
          </a:p>
          <a:p>
            <a:pPr>
              <a:lnSpc>
                <a:spcPts val="1800"/>
              </a:lnSpc>
            </a:pPr>
            <a:r>
              <a:rPr lang="es-AR" sz="1400" dirty="0" smtClean="0">
                <a:solidFill>
                  <a:schemeClr val="accent6"/>
                </a:solidFill>
                <a:latin typeface="Verdana" pitchFamily="34" charset="0"/>
              </a:rPr>
              <a:t>Déficit de capacidades extraído de Romijn y otros, 2012, ESP</a:t>
            </a:r>
          </a:p>
          <a:p>
            <a:pPr>
              <a:lnSpc>
                <a:spcPts val="1800"/>
              </a:lnSpc>
            </a:pPr>
            <a:r>
              <a:rPr lang="es-AR" sz="1400" dirty="0" smtClean="0">
                <a:solidFill>
                  <a:schemeClr val="accent6"/>
                </a:solidFill>
                <a:latin typeface="Verdana" pitchFamily="34" charset="0"/>
              </a:rPr>
              <a:t>Participación: ONU-REDD, Banco Mundial-FCPF</a:t>
            </a:r>
            <a:r>
              <a:rPr lang="es-AR" sz="1400" dirty="0" smtClean="0">
                <a:solidFill>
                  <a:schemeClr val="accent6"/>
                </a:solidFill>
                <a:latin typeface="Verdana" pitchFamily="34" charset="0"/>
              </a:rPr>
              <a:t>, </a:t>
            </a:r>
            <a:r>
              <a:rPr lang="es-AR" sz="1400" dirty="0" smtClean="0"/>
              <a:t/>
            </a:r>
            <a:br>
              <a:rPr lang="es-AR" sz="1400" dirty="0" smtClean="0"/>
            </a:br>
            <a:r>
              <a:rPr lang="es-AR" sz="1400" dirty="0" smtClean="0">
                <a:solidFill>
                  <a:schemeClr val="accent6"/>
                </a:solidFill>
                <a:latin typeface="Verdana" pitchFamily="34" charset="0"/>
              </a:rPr>
              <a:t>Iniciativa Internacional Noruega sobre Bosques y Clima</a:t>
            </a:r>
            <a:endParaRPr lang="es-AR" sz="1400" dirty="0">
              <a:solidFill>
                <a:schemeClr val="accent6"/>
              </a:solidFill>
              <a:latin typeface="Verdana" pitchFamily="34" charset="0"/>
            </a:endParaRPr>
          </a:p>
        </p:txBody>
      </p:sp>
    </p:spTree>
    <p:extLst>
      <p:ext uri="{BB962C8B-B14F-4D97-AF65-F5344CB8AC3E}">
        <p14:creationId xmlns:p14="http://schemas.microsoft.com/office/powerpoint/2010/main" val="305678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r>
              <a:rPr dirty="0" smtClean="0"/>
              <a:t>Material de referencia</a:t>
            </a:r>
            <a:endParaRPr lang="es-ES" dirty="0"/>
          </a:p>
        </p:txBody>
      </p:sp>
      <p:sp>
        <p:nvSpPr>
          <p:cNvPr id="6" name="Tijdelijke aanduiding voor tekst 5"/>
          <p:cNvSpPr>
            <a:spLocks noGrp="1"/>
          </p:cNvSpPr>
          <p:nvPr>
            <p:ph type="body" sz="quarter" idx="10"/>
          </p:nvPr>
        </p:nvSpPr>
        <p:spPr>
          <a:xfrm>
            <a:off x="421200" y="1246908"/>
            <a:ext cx="8521188" cy="4363317"/>
          </a:xfrm>
        </p:spPr>
        <p:txBody>
          <a:bodyPr/>
          <a:lstStyle/>
          <a:p>
            <a:pPr lvl="0">
              <a:lnSpc>
                <a:spcPct val="100000"/>
              </a:lnSpc>
            </a:pPr>
            <a:r>
              <a:rPr lang="es-ES" sz="1400" dirty="0"/>
              <a:t>Sistema de </a:t>
            </a:r>
            <a:r>
              <a:rPr lang="es-ES" sz="1400" dirty="0" smtClean="0"/>
              <a:t>Observación Mundial de </a:t>
            </a:r>
            <a:r>
              <a:rPr lang="es-ES" sz="1400" dirty="0"/>
              <a:t>la </a:t>
            </a:r>
            <a:r>
              <a:rPr lang="es-ES" sz="1400" dirty="0" smtClean="0"/>
              <a:t>Dinámica </a:t>
            </a:r>
            <a:r>
              <a:rPr lang="es-ES" sz="1400" dirty="0"/>
              <a:t>de la </a:t>
            </a:r>
            <a:r>
              <a:rPr lang="es-ES" sz="1400" dirty="0" smtClean="0"/>
              <a:t>Cubierta Forestal </a:t>
            </a:r>
            <a:r>
              <a:rPr lang="es-ES" sz="1400" dirty="0"/>
              <a:t>y la </a:t>
            </a:r>
            <a:r>
              <a:rPr lang="es-ES" sz="1400" dirty="0" smtClean="0"/>
              <a:t>Cubierta Terrestre (</a:t>
            </a:r>
            <a:r>
              <a:rPr lang="es-AR" sz="1400" dirty="0" smtClean="0"/>
              <a:t>GOFC-GOLD) (2014), </a:t>
            </a:r>
            <a:r>
              <a:rPr lang="es-AR" sz="1400" i="1" dirty="0" smtClean="0"/>
              <a:t>Sourcebook</a:t>
            </a:r>
            <a:r>
              <a:rPr lang="es-AR" sz="1400" dirty="0" smtClean="0"/>
              <a:t> (Libro de consulta</a:t>
            </a:r>
            <a:r>
              <a:rPr lang="es-AR" sz="1400" i="1" dirty="0" smtClean="0"/>
              <a:t>),</a:t>
            </a:r>
            <a:r>
              <a:rPr lang="es-AR" sz="1400" dirty="0" smtClean="0"/>
              <a:t> secciones 1 y 4</a:t>
            </a:r>
            <a:r>
              <a:rPr lang="es-AR" sz="1400" dirty="0" smtClean="0"/>
              <a:t>. </a:t>
            </a:r>
            <a:endParaRPr lang="es-AR" sz="1400" dirty="0" smtClean="0"/>
          </a:p>
          <a:p>
            <a:pPr marL="252413" lvl="1" indent="-252413">
              <a:lnSpc>
                <a:spcPct val="100000"/>
              </a:lnSpc>
              <a:spcBef>
                <a:spcPts val="1200"/>
              </a:spcBef>
              <a:buSzPct val="140000"/>
              <a:buFont typeface="Wingdings" pitchFamily="2" charset="2"/>
              <a:buChar char="§"/>
            </a:pPr>
            <a:r>
              <a:rPr lang="es-AR" sz="1400" dirty="0" smtClean="0"/>
              <a:t>Convención Marco de las Naciones Unidas sobre el Cambio Climático (CMNUCC) (2013) </a:t>
            </a:r>
            <a:r>
              <a:rPr lang="es-AR" sz="1400" dirty="0" smtClean="0">
                <a:solidFill>
                  <a:schemeClr val="tx1"/>
                </a:solidFill>
              </a:rPr>
              <a:t>Decisión 11/CP.19. </a:t>
            </a:r>
            <a:r>
              <a:rPr lang="es-AR" sz="1400" dirty="0" smtClean="0"/>
              <a:t>Modalidades de los sistemas nacionales de vigilancia forestal. </a:t>
            </a:r>
            <a:r>
              <a:rPr lang="es-AR" sz="1400" u="sng" dirty="0" smtClean="0">
                <a:hlinkClick r:id="rId3"/>
              </a:rPr>
              <a:t>http://unfccc.int/resource/docs/2013/cop19/spa/10a01s.pdf#page= 33</a:t>
            </a:r>
            <a:r>
              <a:rPr lang="es-AR" dirty="0" smtClean="0"/>
              <a:t> </a:t>
            </a:r>
          </a:p>
          <a:p>
            <a:pPr marL="252413" lvl="1" indent="-252413">
              <a:lnSpc>
                <a:spcPct val="100000"/>
              </a:lnSpc>
              <a:spcBef>
                <a:spcPts val="1200"/>
              </a:spcBef>
              <a:buSzPct val="140000"/>
              <a:buFont typeface="Wingdings" pitchFamily="2" charset="2"/>
              <a:buChar char="§"/>
            </a:pPr>
            <a:r>
              <a:rPr lang="es-AR" sz="1400" dirty="0" smtClean="0"/>
              <a:t>CMNUCC (2010), Decisión 1/CP.16, Acuerdos de Cancún.</a:t>
            </a:r>
            <a:r>
              <a:rPr lang="es-AR" dirty="0" smtClean="0"/>
              <a:t/>
            </a:r>
            <a:br>
              <a:rPr lang="es-AR" dirty="0" smtClean="0"/>
            </a:br>
            <a:r>
              <a:rPr lang="es-AR" sz="1400" u="sng" dirty="0" smtClean="0"/>
              <a:t>http://unfccc.int/resource/docs/2010/cop16/spa/07a01s.pdf#page=2</a:t>
            </a:r>
            <a:r>
              <a:rPr lang="es-AR" dirty="0" smtClean="0"/>
              <a:t> </a:t>
            </a:r>
          </a:p>
          <a:p>
            <a:pPr marL="252413" lvl="1" indent="-252413">
              <a:lnSpc>
                <a:spcPct val="100000"/>
              </a:lnSpc>
              <a:spcBef>
                <a:spcPts val="1200"/>
              </a:spcBef>
              <a:buSzPct val="140000"/>
              <a:buFont typeface="Wingdings" pitchFamily="2" charset="2"/>
              <a:buChar char="§"/>
            </a:pPr>
            <a:r>
              <a:rPr lang="es-AR" sz="1400" dirty="0" smtClean="0"/>
              <a:t>CMNUCC (2009), Decisión 4/CP.15, Orientación metodológica para las actividades destinadas a reducir las emisiones (...) en los países en desarrollo.</a:t>
            </a:r>
            <a:r>
              <a:rPr lang="es-AR" dirty="0" smtClean="0"/>
              <a:t/>
            </a:r>
            <a:br>
              <a:rPr lang="es-AR" dirty="0" smtClean="0"/>
            </a:br>
            <a:r>
              <a:rPr lang="es-AR" sz="1400" dirty="0" smtClean="0">
                <a:hlinkClick r:id="rId4"/>
              </a:rPr>
              <a:t>http://unfccc.int/resource/docs/2009/cop15/spa/11a01s.pdf#page=12</a:t>
            </a:r>
            <a:r>
              <a:rPr lang="es-AR" sz="1400" dirty="0" smtClean="0"/>
              <a:t> </a:t>
            </a:r>
          </a:p>
          <a:p>
            <a:pPr marL="252413" lvl="1" indent="-252413">
              <a:lnSpc>
                <a:spcPct val="100000"/>
              </a:lnSpc>
              <a:spcBef>
                <a:spcPts val="1200"/>
              </a:spcBef>
              <a:buSzPct val="140000"/>
              <a:buFont typeface="Wingdings" pitchFamily="2" charset="2"/>
              <a:buChar char="§"/>
            </a:pPr>
            <a:r>
              <a:rPr lang="es-AR" sz="1400" dirty="0" smtClean="0"/>
              <a:t>ONU-REDD </a:t>
            </a:r>
            <a:r>
              <a:rPr lang="es-AR" sz="1400" dirty="0"/>
              <a:t>(2013), Sistemas nacionales de monitoreo de los bosques: Monitoreo y medición</a:t>
            </a:r>
            <a:r>
              <a:rPr lang="es-AR" sz="1400" i="1" dirty="0" smtClean="0"/>
              <a:t>, reporte y verificación (M y MRV) en el contexto de las actividades de REDD+.</a:t>
            </a:r>
          </a:p>
          <a:p>
            <a:pPr marL="252413" lvl="1" indent="-252413">
              <a:lnSpc>
                <a:spcPct val="100000"/>
              </a:lnSpc>
              <a:spcBef>
                <a:spcPts val="1200"/>
              </a:spcBef>
              <a:buSzPct val="140000"/>
              <a:buFont typeface="Wingdings" pitchFamily="2" charset="2"/>
              <a:buChar char="§"/>
            </a:pPr>
            <a:r>
              <a:rPr lang="es-AR" sz="1400" dirty="0" smtClean="0"/>
              <a:t>Iniciativa Mundial de Observación de los Bosques (GFOI) (2014), </a:t>
            </a:r>
            <a:r>
              <a:rPr lang="es-AR" sz="1400" i="1" dirty="0" smtClean="0"/>
              <a:t>Integración de las observaciones por teledetección y terrestres para estimar las emisiones y absorciones de gases de efecto invernadero en los bosques: Métodos y orientación de la Iniciativa Mundial de Observación de los Bosques</a:t>
            </a:r>
            <a:r>
              <a:rPr lang="es-AR" sz="1400" dirty="0" smtClean="0"/>
              <a:t> (Documento de métodos y orientación [DMO]), sección 14. </a:t>
            </a:r>
            <a:endParaRPr lang="es-AR"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562206" cy="1291339"/>
          </a:xfrm>
        </p:spPr>
        <p:txBody>
          <a:bodyPr/>
          <a:lstStyle/>
          <a:p>
            <a:r>
              <a:rPr lang="es-AR" sz="2500" dirty="0" smtClean="0"/>
              <a:t>Fortalecimiento de la capacidad técnica </a:t>
            </a:r>
            <a:br>
              <a:rPr lang="es-AR" sz="2500" dirty="0" smtClean="0"/>
            </a:br>
            <a:r>
              <a:rPr lang="es-AR" sz="2500" dirty="0" smtClean="0"/>
              <a:t>e institucional</a:t>
            </a:r>
            <a:endParaRPr lang="es-AR" sz="2500" dirty="0"/>
          </a:p>
        </p:txBody>
      </p:sp>
      <p:sp>
        <p:nvSpPr>
          <p:cNvPr id="3" name="Tijdelijke aanduiding voor tekst 2"/>
          <p:cNvSpPr>
            <a:spLocks noGrp="1"/>
          </p:cNvSpPr>
          <p:nvPr>
            <p:ph type="body" sz="quarter" idx="10"/>
          </p:nvPr>
        </p:nvSpPr>
        <p:spPr>
          <a:xfrm>
            <a:off x="421200" y="1689431"/>
            <a:ext cx="8521188" cy="3735874"/>
          </a:xfrm>
        </p:spPr>
        <p:txBody>
          <a:bodyPr/>
          <a:lstStyle/>
          <a:p>
            <a:r>
              <a:rPr lang="es-AR" dirty="0" smtClean="0"/>
              <a:t>Se alienta la transferencia de tecnología de los países desarrollados.</a:t>
            </a:r>
          </a:p>
          <a:p>
            <a:r>
              <a:rPr lang="es-AR" dirty="0" smtClean="0"/>
              <a:t>En el fortalecimiento de la capacidad técnica e institucional para los SNVF, se debe tener en cuenta:</a:t>
            </a:r>
          </a:p>
          <a:p>
            <a:pPr marL="712788" lvl="1" indent="-261938">
              <a:lnSpc>
                <a:spcPct val="100000"/>
              </a:lnSpc>
            </a:pPr>
            <a:r>
              <a:rPr lang="es-AR" sz="2000" dirty="0" smtClean="0"/>
              <a:t>las circunstancias nacionales (tipos de bosques, mecanismos institucionales, economía, cultura);</a:t>
            </a:r>
          </a:p>
          <a:p>
            <a:pPr marL="712788" lvl="1" indent="-261938">
              <a:lnSpc>
                <a:spcPct val="100000"/>
              </a:lnSpc>
            </a:pPr>
            <a:r>
              <a:rPr lang="es-AR" sz="2000" dirty="0" smtClean="0"/>
              <a:t>los factores que impulsan la deforestación (</a:t>
            </a:r>
            <a:r>
              <a:rPr lang="es-AR" sz="2000" dirty="0" smtClean="0">
                <a:solidFill>
                  <a:schemeClr val="accent4"/>
                </a:solidFill>
              </a:rPr>
              <a:t>vea el módulo 1.3</a:t>
            </a:r>
            <a:r>
              <a:rPr lang="es-AR" sz="2000" dirty="0" smtClean="0"/>
              <a:t>);</a:t>
            </a:r>
          </a:p>
          <a:p>
            <a:pPr marL="712788" lvl="1" indent="-261938">
              <a:lnSpc>
                <a:spcPct val="100000"/>
              </a:lnSpc>
            </a:pPr>
            <a:r>
              <a:rPr lang="es-AR" sz="2000" dirty="0" smtClean="0"/>
              <a:t>las capacidades existentes.</a:t>
            </a:r>
            <a:endParaRPr lang="es-AR" sz="2000" dirty="0"/>
          </a:p>
        </p:txBody>
      </p:sp>
    </p:spTree>
    <p:extLst>
      <p:ext uri="{BB962C8B-B14F-4D97-AF65-F5344CB8AC3E}">
        <p14:creationId xmlns:p14="http://schemas.microsoft.com/office/powerpoint/2010/main" val="1544937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88938"/>
          </a:xfrm>
        </p:spPr>
        <p:txBody>
          <a:bodyPr/>
          <a:lstStyle/>
          <a:p>
            <a:pPr>
              <a:lnSpc>
                <a:spcPct val="100000"/>
              </a:lnSpc>
            </a:pPr>
            <a:r>
              <a:rPr lang="es-AR" sz="2800" dirty="0" smtClean="0"/>
              <a:t>Mejora de las capacidades para los SNVF mediante el enfoque de REDD+ en etapas</a:t>
            </a:r>
            <a:endParaRPr lang="es-AR" sz="2800" dirty="0"/>
          </a:p>
        </p:txBody>
      </p:sp>
      <p:sp>
        <p:nvSpPr>
          <p:cNvPr id="3" name="Tijdelijke aanduiding voor tekst 2"/>
          <p:cNvSpPr>
            <a:spLocks noGrp="1"/>
          </p:cNvSpPr>
          <p:nvPr>
            <p:ph type="body" sz="quarter" idx="10"/>
          </p:nvPr>
        </p:nvSpPr>
        <p:spPr>
          <a:xfrm>
            <a:off x="392625" y="1403026"/>
            <a:ext cx="8521188" cy="4713566"/>
          </a:xfrm>
        </p:spPr>
        <p:txBody>
          <a:bodyPr/>
          <a:lstStyle/>
          <a:p>
            <a:pPr marL="0" indent="0">
              <a:buNone/>
            </a:pPr>
            <a:r>
              <a:rPr lang="es-AR" sz="1800" dirty="0" smtClean="0"/>
              <a:t>Es posible implementar los SNVF comenzando en la etapa 1 y avanzar luego a la etapa 3 de REDD+, con mejoras graduales</a:t>
            </a:r>
            <a:endParaRPr lang="es-AR" sz="1800" dirty="0"/>
          </a:p>
        </p:txBody>
      </p:sp>
      <p:graphicFrame>
        <p:nvGraphicFramePr>
          <p:cNvPr id="6" name="5 Tabla"/>
          <p:cNvGraphicFramePr>
            <a:graphicFrameLocks noGrp="1"/>
          </p:cNvGraphicFramePr>
          <p:nvPr>
            <p:extLst>
              <p:ext uri="{D42A27DB-BD31-4B8C-83A1-F6EECF244321}">
                <p14:modId xmlns:p14="http://schemas.microsoft.com/office/powerpoint/2010/main" val="1374174608"/>
              </p:ext>
            </p:extLst>
          </p:nvPr>
        </p:nvGraphicFramePr>
        <p:xfrm>
          <a:off x="457201" y="2212259"/>
          <a:ext cx="8377082" cy="3764471"/>
        </p:xfrm>
        <a:graphic>
          <a:graphicData uri="http://schemas.openxmlformats.org/drawingml/2006/table">
            <a:tbl>
              <a:tblPr firstRow="1" firstCol="1" bandRow="1" bandCol="1">
                <a:tableStyleId>{7E9639D4-E3E2-4D34-9284-5A2195B3D0D7}</a:tableStyleId>
              </a:tblPr>
              <a:tblGrid>
                <a:gridCol w="988243"/>
                <a:gridCol w="1574294"/>
                <a:gridCol w="3493324"/>
                <a:gridCol w="2321221"/>
              </a:tblGrid>
              <a:tr h="451644">
                <a:tc gridSpan="2">
                  <a:txBody>
                    <a:bodyPr/>
                    <a:lstStyle/>
                    <a:p>
                      <a:r>
                        <a:rPr lang="es-CL" sz="1100" noProof="0" dirty="0" smtClean="0"/>
                        <a:t>Etapa de implementación</a:t>
                      </a:r>
                      <a:endParaRPr lang="es-CL" sz="1100" noProof="0" dirty="0"/>
                    </a:p>
                  </a:txBody>
                  <a:tcPr/>
                </a:tc>
                <a:tc hMerge="1">
                  <a:txBody>
                    <a:bodyPr/>
                    <a:lstStyle/>
                    <a:p>
                      <a:endParaRPr lang="nl-NL" sz="1400" dirty="0"/>
                    </a:p>
                  </a:txBody>
                  <a:tcPr/>
                </a:tc>
                <a:tc>
                  <a:txBody>
                    <a:bodyPr/>
                    <a:lstStyle/>
                    <a:p>
                      <a:r>
                        <a:rPr lang="en-US" sz="1100" noProof="0" dirty="0" smtClean="0"/>
                        <a:t>Características</a:t>
                      </a:r>
                      <a:endParaRPr lang="es-ES" sz="1100" noProof="0" dirty="0"/>
                    </a:p>
                  </a:txBody>
                  <a:tcPr/>
                </a:tc>
                <a:tc>
                  <a:txBody>
                    <a:bodyPr/>
                    <a:lstStyle/>
                    <a:p>
                      <a:r>
                        <a:rPr lang="en-US" sz="1100" noProof="0" dirty="0" smtClean="0"/>
                        <a:t>Actividades de MNV</a:t>
                      </a:r>
                      <a:endParaRPr lang="es-ES" sz="1100" noProof="0" dirty="0"/>
                    </a:p>
                  </a:txBody>
                  <a:tcPr/>
                </a:tc>
              </a:tr>
              <a:tr h="717317">
                <a:tc>
                  <a:txBody>
                    <a:bodyPr/>
                    <a:lstStyle/>
                    <a:p>
                      <a:r>
                        <a:rPr lang="es-PY" sz="1100" noProof="0" dirty="0" smtClean="0"/>
                        <a:t>Etapa 1</a:t>
                      </a:r>
                      <a:endParaRPr lang="es-PY" sz="1100" noProof="0" dirty="0"/>
                    </a:p>
                  </a:txBody>
                  <a:tcPr/>
                </a:tc>
                <a:tc>
                  <a:txBody>
                    <a:bodyPr/>
                    <a:lstStyle/>
                    <a:p>
                      <a:r>
                        <a:rPr lang="es-PY" sz="1100" noProof="0" dirty="0" smtClean="0"/>
                        <a:t>Preparación</a:t>
                      </a:r>
                      <a:endParaRPr lang="es-PY" sz="1100" noProof="0" dirty="0"/>
                    </a:p>
                  </a:txBody>
                  <a:tcPr/>
                </a:tc>
                <a:tc>
                  <a:txBody>
                    <a:bodyPr/>
                    <a:lstStyle/>
                    <a:p>
                      <a:r>
                        <a:rPr lang="es-PY" sz="1100" noProof="0" dirty="0" smtClean="0"/>
                        <a:t>Formulación de estrategias o planes de acción nacionales, desarrollo de políticas y medidas, y fortalecimiento de la capacidad</a:t>
                      </a:r>
                      <a:endParaRPr lang="es-PY" sz="1100" noProof="0" dirty="0"/>
                    </a:p>
                  </a:txBody>
                  <a:tcPr/>
                </a:tc>
                <a:tc>
                  <a:txBody>
                    <a:bodyPr/>
                    <a:lstStyle/>
                    <a:p>
                      <a:r>
                        <a:rPr lang="es-PY" sz="1100" noProof="0" dirty="0" smtClean="0"/>
                        <a:t>Evaluación</a:t>
                      </a:r>
                      <a:r>
                        <a:rPr lang="es-PY" sz="1100" baseline="0" noProof="0" dirty="0" smtClean="0"/>
                        <a:t> de n</a:t>
                      </a:r>
                      <a:r>
                        <a:rPr lang="es-PY" sz="1100" noProof="0" dirty="0" smtClean="0"/>
                        <a:t>ecesidades de fortalecimiento de la capacidad; elaboración de una hoja de ruta</a:t>
                      </a:r>
                      <a:endParaRPr lang="es-PY" sz="1100" noProof="0" dirty="0"/>
                    </a:p>
                  </a:txBody>
                  <a:tcPr/>
                </a:tc>
              </a:tr>
              <a:tr h="1195528">
                <a:tc>
                  <a:txBody>
                    <a:bodyPr/>
                    <a:lstStyle/>
                    <a:p>
                      <a:r>
                        <a:rPr lang="es-PY" sz="1100" noProof="0" dirty="0" smtClean="0"/>
                        <a:t>Etapa 2</a:t>
                      </a:r>
                      <a:endParaRPr lang="es-PY" sz="1100" noProof="0" dirty="0"/>
                    </a:p>
                  </a:txBody>
                  <a:tcPr/>
                </a:tc>
                <a:tc>
                  <a:txBody>
                    <a:bodyPr/>
                    <a:lstStyle/>
                    <a:p>
                      <a:r>
                        <a:rPr lang="es-PY" sz="1100" dirty="0" smtClean="0"/>
                        <a:t>Transición, implementación y fortalecimiento de la capacidad</a:t>
                      </a:r>
                      <a:endParaRPr lang="es-PY"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100" noProof="0" dirty="0" smtClean="0"/>
                        <a:t>Implementación de medidas y políticas a nivel nacional, así como de estrategias o planes de acción nacionales (mayor fortalecimiento de la capacidad); desarrollo y transferencia de tecnología, y actividades de demostración basadas en resultados</a:t>
                      </a:r>
                      <a:endParaRPr lang="es-PY"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100" noProof="0" dirty="0" smtClean="0"/>
                        <a:t>Actividades de demostración; desarrollo del sistema de vigilancia</a:t>
                      </a:r>
                      <a:endParaRPr lang="es-PY" sz="1100" noProof="0" dirty="0"/>
                    </a:p>
                  </a:txBody>
                  <a:tcPr/>
                </a:tc>
              </a:tr>
              <a:tr h="1355299">
                <a:tc>
                  <a:txBody>
                    <a:bodyPr/>
                    <a:lstStyle/>
                    <a:p>
                      <a:r>
                        <a:rPr lang="es-PY" sz="1100" noProof="0" dirty="0" smtClean="0"/>
                        <a:t>Etapa 3</a:t>
                      </a:r>
                      <a:endParaRPr lang="es-PY"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100" noProof="0" dirty="0" smtClean="0"/>
                        <a:t>Implementación total</a:t>
                      </a:r>
                      <a:endParaRPr lang="es-PY" sz="11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100" noProof="0" dirty="0" smtClean="0"/>
                        <a:t>Implementación de medidas y políticas nacionales en todo el territorio del país; acciones basadas en resultados que deberán medirse, notificarse y verificarse de forma exhaustiva</a:t>
                      </a:r>
                      <a:endParaRPr lang="es-PY" sz="11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PY" sz="1100" kern="1200" noProof="0" dirty="0" smtClean="0">
                          <a:solidFill>
                            <a:schemeClr val="tx1"/>
                          </a:solidFill>
                          <a:latin typeface="+mn-lt"/>
                          <a:ea typeface="+mn-ea"/>
                          <a:cs typeface="+mn-cs"/>
                        </a:rPr>
                        <a:t>Sistema nacional de vigilancia del desempeño; </a:t>
                      </a:r>
                      <a:r>
                        <a:rPr lang="es-PY" sz="1100" kern="1200" dirty="0" smtClean="0">
                          <a:solidFill>
                            <a:schemeClr val="tx1"/>
                          </a:solidFill>
                          <a:latin typeface="+mn-lt"/>
                          <a:ea typeface="+mn-ea"/>
                          <a:cs typeface="+mn-cs"/>
                        </a:rPr>
                        <a:t/>
                      </a:r>
                      <a:br>
                        <a:rPr lang="es-PY" sz="1100" kern="1200" dirty="0" smtClean="0">
                          <a:solidFill>
                            <a:schemeClr val="tx1"/>
                          </a:solidFill>
                          <a:latin typeface="+mn-lt"/>
                          <a:ea typeface="+mn-ea"/>
                          <a:cs typeface="+mn-cs"/>
                        </a:rPr>
                      </a:br>
                      <a:r>
                        <a:rPr lang="es-PY" sz="1100" kern="1200" noProof="0" dirty="0" smtClean="0">
                          <a:solidFill>
                            <a:schemeClr val="tx1"/>
                          </a:solidFill>
                          <a:latin typeface="+mn-lt"/>
                          <a:ea typeface="+mn-ea"/>
                          <a:cs typeface="+mn-cs"/>
                        </a:rPr>
                        <a:t>sistema</a:t>
                      </a:r>
                      <a:r>
                        <a:rPr lang="es-PY" sz="1100" kern="1200" dirty="0" smtClean="0">
                          <a:solidFill>
                            <a:schemeClr val="tx1"/>
                          </a:solidFill>
                          <a:latin typeface="+mn-lt"/>
                          <a:ea typeface="+mn-ea"/>
                          <a:cs typeface="+mn-cs"/>
                        </a:rPr>
                        <a:t> de MNV totalmente operativo para informar sobre el desempeño de la REDD+ respecto de la mitigación, expresado en CO</a:t>
                      </a:r>
                      <a:r>
                        <a:rPr lang="es-PY" sz="1100" kern="1200" baseline="-25000" dirty="0" smtClean="0">
                          <a:solidFill>
                            <a:schemeClr val="tx1"/>
                          </a:solidFill>
                          <a:latin typeface="+mn-lt"/>
                          <a:ea typeface="+mn-ea"/>
                          <a:cs typeface="+mn-cs"/>
                        </a:rPr>
                        <a:t>2</a:t>
                      </a:r>
                      <a:r>
                        <a:rPr lang="es-PY" sz="1100" kern="1200" dirty="0" smtClean="0">
                          <a:solidFill>
                            <a:schemeClr val="tx1"/>
                          </a:solidFill>
                          <a:latin typeface="+mn-lt"/>
                          <a:ea typeface="+mn-ea"/>
                          <a:cs typeface="+mn-cs"/>
                        </a:rPr>
                        <a:t>e</a:t>
                      </a:r>
                      <a:endParaRPr lang="es-PY" sz="1100" kern="1200" noProof="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245246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AR" sz="2800" dirty="0" smtClean="0"/>
              <a:t>Coordinación de la MNV en diferentes niveles</a:t>
            </a:r>
            <a:endParaRPr lang="es-AR" sz="2800" dirty="0"/>
          </a:p>
        </p:txBody>
      </p:sp>
      <p:sp>
        <p:nvSpPr>
          <p:cNvPr id="3" name="Tijdelijke aanduiding voor tekst 2"/>
          <p:cNvSpPr>
            <a:spLocks noGrp="1"/>
          </p:cNvSpPr>
          <p:nvPr>
            <p:ph type="body" sz="quarter" idx="10"/>
          </p:nvPr>
        </p:nvSpPr>
        <p:spPr>
          <a:xfrm>
            <a:off x="421200" y="1191662"/>
            <a:ext cx="8521188" cy="4772943"/>
          </a:xfrm>
        </p:spPr>
        <p:txBody>
          <a:bodyPr/>
          <a:lstStyle/>
          <a:p>
            <a:pPr>
              <a:lnSpc>
                <a:spcPct val="100000"/>
              </a:lnSpc>
              <a:spcBef>
                <a:spcPct val="35000"/>
              </a:spcBef>
            </a:pPr>
            <a:r>
              <a:rPr lang="es-AR" sz="2000" b="1" dirty="0" smtClean="0"/>
              <a:t>Apoyo internacional:</a:t>
            </a:r>
          </a:p>
          <a:p>
            <a:pPr lvl="1">
              <a:lnSpc>
                <a:spcPct val="100000"/>
              </a:lnSpc>
              <a:spcBef>
                <a:spcPts val="1200"/>
              </a:spcBef>
            </a:pPr>
            <a:r>
              <a:rPr lang="es-AR" sz="1800" dirty="0" smtClean="0"/>
              <a:t>Cooperación Sur-Sur</a:t>
            </a:r>
          </a:p>
          <a:p>
            <a:pPr lvl="1">
              <a:lnSpc>
                <a:spcPct val="100000"/>
              </a:lnSpc>
              <a:spcBef>
                <a:spcPts val="1200"/>
              </a:spcBef>
            </a:pPr>
            <a:r>
              <a:rPr lang="es-AR" sz="1800" dirty="0" smtClean="0"/>
              <a:t>Donantes y agencias/organizaciones de apoyo</a:t>
            </a:r>
          </a:p>
          <a:p>
            <a:pPr lvl="1">
              <a:lnSpc>
                <a:spcPct val="100000"/>
              </a:lnSpc>
              <a:spcBef>
                <a:spcPts val="1200"/>
              </a:spcBef>
            </a:pPr>
            <a:r>
              <a:rPr lang="es-AR" sz="1800" dirty="0" smtClean="0"/>
              <a:t>La comunidad técnica proporciona guías </a:t>
            </a:r>
          </a:p>
          <a:p>
            <a:pPr>
              <a:lnSpc>
                <a:spcPct val="100000"/>
              </a:lnSpc>
              <a:spcBef>
                <a:spcPct val="35000"/>
              </a:spcBef>
            </a:pPr>
            <a:r>
              <a:rPr lang="es-AR" sz="2000" b="1" dirty="0" smtClean="0"/>
              <a:t>Estrategia nacional y desarrollo de MNV:</a:t>
            </a:r>
          </a:p>
          <a:p>
            <a:pPr lvl="1">
              <a:lnSpc>
                <a:spcPct val="100000"/>
              </a:lnSpc>
              <a:spcBef>
                <a:spcPct val="35000"/>
              </a:spcBef>
            </a:pPr>
            <a:r>
              <a:rPr lang="es-AR" sz="1800" dirty="0" smtClean="0"/>
              <a:t>Hoja de ruta y prioridades de políticas para la MNV </a:t>
            </a:r>
          </a:p>
          <a:p>
            <a:pPr lvl="1">
              <a:lnSpc>
                <a:spcPct val="100000"/>
              </a:lnSpc>
              <a:spcBef>
                <a:spcPct val="35000"/>
              </a:spcBef>
            </a:pPr>
            <a:r>
              <a:rPr lang="es-AR" sz="1800" dirty="0" smtClean="0"/>
              <a:t>Estructura institucional y asociaciones multisectoriales</a:t>
            </a:r>
          </a:p>
          <a:p>
            <a:pPr lvl="1">
              <a:lnSpc>
                <a:spcPct val="100000"/>
              </a:lnSpc>
              <a:spcBef>
                <a:spcPct val="35000"/>
              </a:spcBef>
            </a:pPr>
            <a:r>
              <a:rPr lang="es-AR" sz="1800" dirty="0" smtClean="0"/>
              <a:t>Maximización de los beneficios del país a partir del apoyo de donantes múltiples</a:t>
            </a:r>
          </a:p>
          <a:p>
            <a:pPr>
              <a:lnSpc>
                <a:spcPct val="100000"/>
              </a:lnSpc>
              <a:spcBef>
                <a:spcPct val="35000"/>
              </a:spcBef>
            </a:pPr>
            <a:r>
              <a:rPr lang="es-AR" sz="2000" b="1" dirty="0" smtClean="0"/>
              <a:t>Implementación subnacional: </a:t>
            </a:r>
          </a:p>
          <a:p>
            <a:pPr lvl="1">
              <a:lnSpc>
                <a:spcPct val="100000"/>
              </a:lnSpc>
              <a:spcBef>
                <a:spcPct val="35000"/>
              </a:spcBef>
            </a:pPr>
            <a:r>
              <a:rPr lang="es-AR" sz="1800" dirty="0" smtClean="0"/>
              <a:t>Participación de interesados en la MNV </a:t>
            </a:r>
          </a:p>
          <a:p>
            <a:pPr lvl="1">
              <a:lnSpc>
                <a:spcPct val="100000"/>
              </a:lnSpc>
              <a:spcBef>
                <a:spcPct val="35000"/>
              </a:spcBef>
            </a:pPr>
            <a:r>
              <a:rPr lang="es-AR" sz="1800" dirty="0" smtClean="0"/>
              <a:t>Relación entre la vigilancia y la verificación a nivel nacional y local </a:t>
            </a:r>
          </a:p>
          <a:p>
            <a:pPr>
              <a:lnSpc>
                <a:spcPct val="100000"/>
              </a:lnSpc>
            </a:pPr>
            <a:endParaRPr lang="es-E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Marco institucional</a:t>
            </a:r>
            <a:endParaRPr lang="es-ES" dirty="0"/>
          </a:p>
        </p:txBody>
      </p:sp>
      <p:sp>
        <p:nvSpPr>
          <p:cNvPr id="3" name="Tijdelijke aanduiding voor tekst 2"/>
          <p:cNvSpPr>
            <a:spLocks noGrp="1"/>
          </p:cNvSpPr>
          <p:nvPr>
            <p:ph type="body" sz="quarter" idx="10"/>
          </p:nvPr>
        </p:nvSpPr>
        <p:spPr>
          <a:xfrm>
            <a:off x="421200" y="1289631"/>
            <a:ext cx="8521188" cy="4903572"/>
          </a:xfrm>
        </p:spPr>
        <p:txBody>
          <a:bodyPr/>
          <a:lstStyle/>
          <a:p>
            <a:pPr>
              <a:spcBef>
                <a:spcPts val="600"/>
              </a:spcBef>
            </a:pPr>
            <a:r>
              <a:rPr lang="es-AR" sz="1600" dirty="0" smtClean="0"/>
              <a:t>Crear una </a:t>
            </a:r>
            <a:r>
              <a:rPr lang="es-AR" sz="1600" b="1" dirty="0" smtClean="0"/>
              <a:t>estructura institucional </a:t>
            </a:r>
            <a:r>
              <a:rPr lang="es-AR" sz="1600" b="1" dirty="0" smtClean="0"/>
              <a:t>fuerte </a:t>
            </a:r>
            <a:r>
              <a:rPr lang="es-AR" sz="1600" dirty="0" smtClean="0"/>
              <a:t>como </a:t>
            </a:r>
            <a:r>
              <a:rPr lang="es-AR" sz="1600" dirty="0" smtClean="0"/>
              <a:t>marco propicio.</a:t>
            </a:r>
          </a:p>
          <a:p>
            <a:pPr>
              <a:spcBef>
                <a:spcPts val="600"/>
              </a:spcBef>
            </a:pPr>
            <a:r>
              <a:rPr lang="es-AR" sz="1600" dirty="0" smtClean="0"/>
              <a:t>Establecer y mantener </a:t>
            </a:r>
            <a:r>
              <a:rPr lang="es-AR" sz="1600" b="1" dirty="0" smtClean="0"/>
              <a:t>asociaciones y cooperación </a:t>
            </a:r>
            <a:r>
              <a:rPr lang="es-AR" sz="1600" dirty="0" smtClean="0"/>
              <a:t>en todos los niveles.</a:t>
            </a:r>
          </a:p>
          <a:p>
            <a:pPr>
              <a:spcBef>
                <a:spcPts val="600"/>
              </a:spcBef>
            </a:pPr>
            <a:r>
              <a:rPr lang="es-AR" sz="1600" b="1" dirty="0" smtClean="0"/>
              <a:t>Coordinar e integrar</a:t>
            </a:r>
            <a:r>
              <a:rPr lang="es-AR" sz="1600" dirty="0" smtClean="0"/>
              <a:t> conjuntos de datos </a:t>
            </a:r>
            <a:r>
              <a:rPr lang="es-AR" sz="1600" dirty="0" smtClean="0"/>
              <a:t>nacionales a </a:t>
            </a:r>
            <a:r>
              <a:rPr lang="es-AR" sz="1600" dirty="0" smtClean="0"/>
              <a:t>través de un comité técnico nacional de alto nivel.</a:t>
            </a:r>
          </a:p>
          <a:p>
            <a:pPr>
              <a:spcBef>
                <a:spcPts val="600"/>
              </a:spcBef>
            </a:pPr>
            <a:r>
              <a:rPr lang="es-AR" sz="1600" dirty="0" smtClean="0"/>
              <a:t>Desarrollar un sistema y una infraestructura </a:t>
            </a:r>
            <a:r>
              <a:rPr lang="es-AR" sz="1600" b="1" dirty="0" smtClean="0"/>
              <a:t>nacional </a:t>
            </a:r>
            <a:r>
              <a:rPr lang="es-AR" sz="1600" b="1" dirty="0" smtClean="0"/>
              <a:t>de</a:t>
            </a:r>
            <a:r>
              <a:rPr lang="es-AR" sz="1600" dirty="0" smtClean="0"/>
              <a:t> </a:t>
            </a:r>
            <a:r>
              <a:rPr lang="es-AR" sz="1600" b="1" dirty="0" smtClean="0"/>
              <a:t>gestión </a:t>
            </a:r>
            <a:r>
              <a:rPr lang="es-AR" sz="1600" b="1" dirty="0" smtClean="0"/>
              <a:t>de datos</a:t>
            </a:r>
            <a:r>
              <a:rPr lang="es-AR" sz="1600" dirty="0" smtClean="0"/>
              <a:t>.</a:t>
            </a:r>
          </a:p>
          <a:p>
            <a:pPr marL="0" indent="0">
              <a:spcBef>
                <a:spcPts val="600"/>
              </a:spcBef>
              <a:buNone/>
            </a:pPr>
            <a:r>
              <a:rPr lang="es-AR" sz="1600" dirty="0" smtClean="0"/>
              <a:t>	</a:t>
            </a:r>
            <a:r>
              <a:rPr lang="es-AR" sz="1600" dirty="0" smtClean="0">
                <a:solidFill>
                  <a:schemeClr val="accent4"/>
                </a:solidFill>
                <a:sym typeface="Wingdings" panose="05000000000000000000" pitchFamily="2" charset="2"/>
              </a:rPr>
              <a:t> Vea el módulo 3.1.</a:t>
            </a:r>
            <a:endParaRPr lang="es-AR" sz="1600" dirty="0" smtClean="0">
              <a:solidFill>
                <a:schemeClr val="accent4"/>
              </a:solidFill>
            </a:endParaRPr>
          </a:p>
          <a:p>
            <a:pPr lvl="0">
              <a:spcBef>
                <a:spcPts val="600"/>
              </a:spcBef>
            </a:pPr>
            <a:r>
              <a:rPr lang="es-AR" sz="1600" dirty="0" smtClean="0"/>
              <a:t>Mantener </a:t>
            </a:r>
            <a:r>
              <a:rPr lang="es-AR" sz="1600" b="1" dirty="0" smtClean="0"/>
              <a:t>mecanismos de comunicación</a:t>
            </a:r>
            <a:r>
              <a:rPr lang="es-AR" sz="1600" dirty="0" smtClean="0"/>
              <a:t> internos y nacionales.</a:t>
            </a:r>
          </a:p>
          <a:p>
            <a:pPr lvl="0">
              <a:spcBef>
                <a:spcPts val="600"/>
              </a:spcBef>
            </a:pPr>
            <a:r>
              <a:rPr lang="es-AR" sz="1600" dirty="0" smtClean="0"/>
              <a:t>Hacer participar a todos los </a:t>
            </a:r>
            <a:r>
              <a:rPr lang="es-AR" sz="1600" b="1" dirty="0" smtClean="0"/>
              <a:t>interesados nacionales</a:t>
            </a:r>
            <a:r>
              <a:rPr lang="es-AR" sz="1600" dirty="0" smtClean="0"/>
              <a:t> pertinentes en la implementación de la MNV y REDD, y establecer mecanismos para garantizar que el intercambio y la gestión de flujos de datos sean transparentes y abiertos. </a:t>
            </a:r>
          </a:p>
          <a:p>
            <a:pPr>
              <a:spcBef>
                <a:spcPts val="600"/>
              </a:spcBef>
            </a:pPr>
            <a:r>
              <a:rPr lang="es-AR" sz="1600" dirty="0" smtClean="0"/>
              <a:t>Interactuar con </a:t>
            </a:r>
            <a:r>
              <a:rPr lang="es-AR" sz="1600" b="1" dirty="0" smtClean="0"/>
              <a:t>la comunidad local e internacional.</a:t>
            </a:r>
          </a:p>
          <a:p>
            <a:pPr>
              <a:spcBef>
                <a:spcPts val="600"/>
              </a:spcBef>
            </a:pPr>
            <a:r>
              <a:rPr lang="es-AR" sz="1600" dirty="0" smtClean="0"/>
              <a:t>Aclarar </a:t>
            </a:r>
            <a:r>
              <a:rPr lang="es-AR" sz="1600" b="1" dirty="0" smtClean="0"/>
              <a:t>funciones y responsabilidades.</a:t>
            </a:r>
          </a:p>
          <a:p>
            <a:pPr>
              <a:buNone/>
            </a:pPr>
            <a:endParaRPr lang="es-E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89022"/>
          </a:xfrm>
        </p:spPr>
        <p:txBody>
          <a:bodyPr/>
          <a:lstStyle/>
          <a:p>
            <a:r>
              <a:rPr lang="es-AR" sz="2900" dirty="0" smtClean="0"/>
              <a:t>Fortalecimiento </a:t>
            </a:r>
            <a:r>
              <a:rPr sz="2900" dirty="0" smtClean="0"/>
              <a:t>de la capacidad institucional</a:t>
            </a:r>
            <a:endParaRPr lang="es-ES" sz="2900" dirty="0"/>
          </a:p>
        </p:txBody>
      </p:sp>
      <p:sp>
        <p:nvSpPr>
          <p:cNvPr id="3" name="Tijdelijke aanduiding voor tekst 2"/>
          <p:cNvSpPr>
            <a:spLocks noGrp="1"/>
          </p:cNvSpPr>
          <p:nvPr>
            <p:ph type="body" sz="quarter" idx="10"/>
          </p:nvPr>
        </p:nvSpPr>
        <p:spPr>
          <a:xfrm>
            <a:off x="421200" y="1241970"/>
            <a:ext cx="8521188" cy="4909589"/>
          </a:xfrm>
        </p:spPr>
        <p:txBody>
          <a:bodyPr/>
          <a:lstStyle/>
          <a:p>
            <a:pPr marL="514350" indent="-514350" eaLnBrk="1" hangingPunct="1">
              <a:lnSpc>
                <a:spcPct val="100000"/>
              </a:lnSpc>
              <a:spcBef>
                <a:spcPts val="300"/>
              </a:spcBef>
              <a:buNone/>
            </a:pPr>
            <a:endParaRPr lang="es-AR" sz="1000" dirty="0" smtClean="0">
              <a:latin typeface="+mj-lt"/>
              <a:cs typeface="Tahoma" pitchFamily="34" charset="0"/>
            </a:endParaRPr>
          </a:p>
          <a:p>
            <a:pPr marL="450850" indent="-450850">
              <a:lnSpc>
                <a:spcPts val="2400"/>
              </a:lnSpc>
              <a:spcBef>
                <a:spcPts val="300"/>
              </a:spcBef>
            </a:pPr>
            <a:r>
              <a:rPr lang="es-AR" sz="1900" dirty="0" smtClean="0">
                <a:latin typeface="+mj-lt"/>
              </a:rPr>
              <a:t>Se requiere un grado adecuado de </a:t>
            </a:r>
            <a:r>
              <a:rPr lang="es-AR" sz="1900" b="1" dirty="0" smtClean="0">
                <a:latin typeface="+mj-lt"/>
              </a:rPr>
              <a:t>capacidad organizativa </a:t>
            </a:r>
            <a:r>
              <a:rPr lang="es-AR" sz="1900" dirty="0" smtClean="0">
                <a:latin typeface="+mj-lt"/>
              </a:rPr>
              <a:t>dentro del país para establecer y operar un sistema nacional de vigilancia forestal para REDD+.</a:t>
            </a:r>
          </a:p>
          <a:p>
            <a:pPr marL="450850" indent="-450850">
              <a:lnSpc>
                <a:spcPts val="2400"/>
              </a:lnSpc>
              <a:spcBef>
                <a:spcPts val="300"/>
              </a:spcBef>
              <a:spcAft>
                <a:spcPts val="600"/>
              </a:spcAft>
            </a:pPr>
            <a:r>
              <a:rPr lang="es-AR" sz="1900" dirty="0" smtClean="0">
                <a:latin typeface="+mj-lt"/>
              </a:rPr>
              <a:t>Se debe contemplar la posibilidad de establecer y mantener las </a:t>
            </a:r>
            <a:r>
              <a:rPr lang="es-AR" sz="1900" b="1" dirty="0" smtClean="0">
                <a:latin typeface="+mj-lt"/>
              </a:rPr>
              <a:t>instituciones</a:t>
            </a:r>
            <a:r>
              <a:rPr lang="es-AR" sz="1900" dirty="0" smtClean="0">
                <a:latin typeface="+mj-lt"/>
              </a:rPr>
              <a:t> siguientes, con una clara definición de funciones y responsabilidades:</a:t>
            </a:r>
          </a:p>
          <a:p>
            <a:pPr marL="808038" lvl="1" indent="-357188">
              <a:lnSpc>
                <a:spcPts val="2200"/>
              </a:lnSpc>
              <a:spcBef>
                <a:spcPts val="0"/>
              </a:spcBef>
              <a:spcAft>
                <a:spcPts val="0"/>
              </a:spcAft>
            </a:pPr>
            <a:r>
              <a:rPr lang="es-AR" sz="1700" dirty="0" smtClean="0">
                <a:latin typeface="+mj-lt"/>
              </a:rPr>
              <a:t>un ente directivo y de coordinación nacional o un consejo de consulta, que incluya un registro nacional del carbono;</a:t>
            </a:r>
          </a:p>
          <a:p>
            <a:pPr marL="808038" lvl="1" indent="-357188">
              <a:lnSpc>
                <a:spcPts val="2200"/>
              </a:lnSpc>
              <a:spcBef>
                <a:spcPts val="0"/>
              </a:spcBef>
              <a:spcAft>
                <a:spcPts val="0"/>
              </a:spcAft>
            </a:pPr>
            <a:r>
              <a:rPr lang="es-AR" sz="1700" dirty="0" smtClean="0">
                <a:latin typeface="+mj-lt"/>
              </a:rPr>
              <a:t>una autoridad central de vigilancia, estimación, notificación y verificación del carbono, que incluya unidades de medición del carbono en bosques. </a:t>
            </a:r>
          </a:p>
          <a:p>
            <a:pPr marL="460375" indent="-460375">
              <a:lnSpc>
                <a:spcPts val="2400"/>
              </a:lnSpc>
              <a:spcBef>
                <a:spcPts val="600"/>
              </a:spcBef>
            </a:pPr>
            <a:r>
              <a:rPr lang="es-AR" sz="1900" dirty="0" smtClean="0">
                <a:latin typeface="+mj-lt"/>
              </a:rPr>
              <a:t>Se debe analizar la posibilidad de establecer un enlace con las actividades de implementación subnacional y los mecanismos de distribución de beneficios.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91650"/>
          </a:xfrm>
        </p:spPr>
        <p:txBody>
          <a:bodyPr/>
          <a:lstStyle/>
          <a:p>
            <a:r>
              <a:rPr lang="" dirty="0" smtClean="0"/>
              <a:t>Esquema de la conferencia</a:t>
            </a:r>
            <a:endParaRPr lang=""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Marco para los </a:t>
            </a:r>
            <a:r>
              <a:rPr lang="es-AR" sz="2200" dirty="0" smtClean="0">
                <a:solidFill>
                  <a:schemeClr val="bg2">
                    <a:lumMod val="20000"/>
                    <a:lumOff val="80000"/>
                  </a:schemeClr>
                </a:solidFill>
                <a:latin typeface="Verdana" pitchFamily="34" charset="0"/>
              </a:rPr>
              <a:t>SNVF.</a:t>
            </a:r>
            <a:endParaRPr lang="es-AR" sz="2200" dirty="0">
              <a:solidFill>
                <a:schemeClr val="bg2">
                  <a:lumMod val="20000"/>
                  <a:lumOff val="80000"/>
                </a:schemeClr>
              </a:solidFill>
              <a:latin typeface="Verdana" pitchFamily="34" charset="0"/>
            </a:endParaRP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Fortalecimiento de la capacidad técnica e institucional para los SNVF y la MNV de las actividades de REDD+.</a:t>
            </a:r>
          </a:p>
          <a:p>
            <a:pPr marL="342900" indent="-342900">
              <a:lnSpc>
                <a:spcPts val="2500"/>
              </a:lnSpc>
              <a:spcBef>
                <a:spcPts val="1200"/>
              </a:spcBef>
              <a:buClr>
                <a:schemeClr val="bg2"/>
              </a:buClr>
              <a:buSzPct val="100000"/>
              <a:buFont typeface="+mj-lt"/>
              <a:buAutoNum type="arabicPeriod"/>
              <a:defRPr/>
            </a:pPr>
            <a:r>
              <a:rPr lang="es-AR" sz="2200" b="1" dirty="0">
                <a:solidFill>
                  <a:schemeClr val="bg2"/>
                </a:solidFill>
                <a:latin typeface="Verdana" pitchFamily="34" charset="0"/>
              </a:rPr>
              <a:t>Planificación e implementación de un SNVF para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Impacto en los costos y diversos factores que influyen en ellos.</a:t>
            </a: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08677"/>
          </a:xfrm>
        </p:spPr>
        <p:txBody>
          <a:bodyPr/>
          <a:lstStyle/>
          <a:p>
            <a:r>
              <a:rPr lang="es-AR" dirty="0" smtClean="0"/>
              <a:t>Planificación e implementación de la MNV de las actividades de REDD+ </a:t>
            </a:r>
            <a:endParaRPr lang="es-AR" dirty="0"/>
          </a:p>
        </p:txBody>
      </p:sp>
      <p:sp>
        <p:nvSpPr>
          <p:cNvPr id="3" name="Tijdelijke aanduiding voor tekst 2"/>
          <p:cNvSpPr>
            <a:spLocks noGrp="1"/>
          </p:cNvSpPr>
          <p:nvPr>
            <p:ph type="body" sz="quarter" idx="10"/>
          </p:nvPr>
        </p:nvSpPr>
        <p:spPr>
          <a:xfrm>
            <a:off x="421200" y="1294006"/>
            <a:ext cx="8722800" cy="4512625"/>
          </a:xfrm>
        </p:spPr>
        <p:txBody>
          <a:bodyPr/>
          <a:lstStyle/>
          <a:p>
            <a:pPr marL="423863" indent="-457200">
              <a:lnSpc>
                <a:spcPts val="2160"/>
              </a:lnSpc>
              <a:spcBef>
                <a:spcPts val="600"/>
              </a:spcBef>
              <a:buSzPct val="100000"/>
              <a:buFont typeface="+mj-lt"/>
              <a:buAutoNum type="arabicPeriod"/>
            </a:pPr>
            <a:r>
              <a:rPr lang="es-AR" sz="1600" dirty="0" smtClean="0"/>
              <a:t>Definir prioridades iniciales para el fortalecimiento de la capacidad:</a:t>
            </a:r>
          </a:p>
          <a:p>
            <a:pPr lvl="1">
              <a:lnSpc>
                <a:spcPts val="2160"/>
              </a:lnSpc>
              <a:spcBef>
                <a:spcPts val="600"/>
              </a:spcBef>
              <a:buSzPct val="100000"/>
            </a:pPr>
            <a:r>
              <a:rPr lang="es-AR" sz="1600" dirty="0" smtClean="0"/>
              <a:t>comprensión de las políticas y las estrategias nacionales de implementación de REDD+;</a:t>
            </a:r>
          </a:p>
          <a:p>
            <a:pPr lvl="1">
              <a:lnSpc>
                <a:spcPts val="2160"/>
              </a:lnSpc>
              <a:spcBef>
                <a:spcPts val="600"/>
              </a:spcBef>
              <a:buSzPct val="100000"/>
            </a:pPr>
            <a:r>
              <a:rPr lang="es-AR" sz="1600" dirty="0" smtClean="0"/>
              <a:t>identificación de las áreas de máxima prioridad para enfocar las actividades (y las demostraciones) de MNV usando un planteamiento nacional estratificado</a:t>
            </a:r>
            <a:r>
              <a:rPr lang="es-AR" sz="1600" dirty="0" smtClean="0"/>
              <a:t>. </a:t>
            </a:r>
            <a:endParaRPr lang="es-AR" sz="1600" dirty="0" smtClean="0"/>
          </a:p>
          <a:p>
            <a:pPr marL="423863" indent="-457200">
              <a:lnSpc>
                <a:spcPts val="2160"/>
              </a:lnSpc>
              <a:spcBef>
                <a:spcPts val="600"/>
              </a:spcBef>
              <a:buSzPct val="100000"/>
              <a:buFont typeface="+mj-lt"/>
              <a:buAutoNum type="arabicPeriod"/>
            </a:pPr>
            <a:r>
              <a:rPr lang="es-AR" sz="1600" dirty="0" smtClean="0"/>
              <a:t>Las acciones iniciales pueden ser subnacionales, pero las fugas se deben evaluar a nivel nacional.</a:t>
            </a:r>
          </a:p>
          <a:p>
            <a:pPr marL="423863" indent="-457200">
              <a:lnSpc>
                <a:spcPts val="2160"/>
              </a:lnSpc>
              <a:spcBef>
                <a:spcPts val="600"/>
              </a:spcBef>
              <a:buSzPct val="100000"/>
              <a:buFont typeface="+mj-lt"/>
              <a:buAutoNum type="arabicPeriod"/>
            </a:pPr>
            <a:r>
              <a:rPr lang="es-AR" sz="1600" dirty="0" smtClean="0"/>
              <a:t>Sinergia de la vigilancia nacional y local, y verificación de que las salvaguardas REDD+ estén vigentes:</a:t>
            </a:r>
          </a:p>
          <a:p>
            <a:pPr lvl="1">
              <a:lnSpc>
                <a:spcPts val="2160"/>
              </a:lnSpc>
              <a:spcBef>
                <a:spcPts val="600"/>
              </a:spcBef>
              <a:buSzPct val="100000"/>
            </a:pPr>
            <a:r>
              <a:rPr lang="es-AR" sz="1600" dirty="0" smtClean="0"/>
              <a:t>rol de las comunidades locales; cómo lograr la participación de los expertos nacionales en la implementación REDD+ (</a:t>
            </a:r>
            <a:r>
              <a:rPr lang="es-AR" sz="1600" dirty="0" smtClean="0">
                <a:solidFill>
                  <a:schemeClr val="accent4"/>
                </a:solidFill>
              </a:rPr>
              <a:t>vea el módulo 2.4</a:t>
            </a:r>
            <a:r>
              <a:rPr lang="es-AR" sz="1600" dirty="0" smtClean="0"/>
              <a:t>);</a:t>
            </a:r>
          </a:p>
          <a:p>
            <a:pPr lvl="1">
              <a:lnSpc>
                <a:spcPts val="2160"/>
              </a:lnSpc>
              <a:spcBef>
                <a:spcPts val="600"/>
              </a:spcBef>
              <a:buSzPct val="100000"/>
            </a:pPr>
            <a:r>
              <a:rPr lang="es-AR" sz="1600" dirty="0" smtClean="0"/>
              <a:t>enlaces posibles con el seguimiento de la biodiversidad o cobeneficios </a:t>
            </a:r>
            <a:br>
              <a:rPr lang="es-AR" sz="1600" dirty="0" smtClean="0"/>
            </a:br>
            <a:r>
              <a:rPr lang="es-AR" sz="1600" dirty="0" smtClean="0"/>
              <a:t>en general.</a:t>
            </a:r>
          </a:p>
          <a:p>
            <a:pPr marL="423863" indent="-457200">
              <a:lnSpc>
                <a:spcPts val="2160"/>
              </a:lnSpc>
              <a:spcBef>
                <a:spcPts val="600"/>
              </a:spcBef>
              <a:buSzPct val="100000"/>
              <a:buFont typeface="+mj-lt"/>
              <a:buAutoNum type="arabicPeriod"/>
            </a:pPr>
            <a:r>
              <a:rPr lang="es-AR" sz="1600" dirty="0" smtClean="0"/>
              <a:t>Relación con el desarrollo de mecanismos de distribución de beneficios.</a:t>
            </a:r>
          </a:p>
          <a:p>
            <a:pPr>
              <a:lnSpc>
                <a:spcPts val="2160"/>
              </a:lnSpc>
              <a:buNone/>
            </a:pPr>
            <a:endParaRPr lang="es-E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90"/>
            <a:ext cx="8442796" cy="512761"/>
          </a:xfrm>
        </p:spPr>
        <p:txBody>
          <a:bodyPr/>
          <a:lstStyle/>
          <a:p>
            <a:r>
              <a:rPr lang="es-AR" sz="2200" dirty="0" smtClean="0"/>
              <a:t>Proceso para establecer un sistema </a:t>
            </a:r>
            <a:r>
              <a:rPr lang="es-AR" sz="2000" dirty="0" smtClean="0"/>
              <a:t>nacional </a:t>
            </a:r>
            <a:r>
              <a:rPr lang="es-AR" sz="2200" dirty="0" smtClean="0"/>
              <a:t>de vigilancia</a:t>
            </a:r>
            <a:endParaRPr lang="es-AR" sz="2400" dirty="0"/>
          </a:p>
        </p:txBody>
      </p:sp>
      <p:pic>
        <p:nvPicPr>
          <p:cNvPr id="4" name="Picture 2"/>
          <p:cNvPicPr>
            <a:picLocks noChangeAspect="1" noChangeArrowheads="1"/>
          </p:cNvPicPr>
          <p:nvPr/>
        </p:nvPicPr>
        <p:blipFill>
          <a:blip r:embed="rId3" cstate="print"/>
          <a:srcRect l="29263" t="177" r="29327"/>
          <a:stretch>
            <a:fillRect/>
          </a:stretch>
        </p:blipFill>
        <p:spPr bwMode="auto">
          <a:xfrm>
            <a:off x="427113" y="855663"/>
            <a:ext cx="3929062" cy="5889625"/>
          </a:xfrm>
          <a:prstGeom prst="rect">
            <a:avLst/>
          </a:prstGeom>
          <a:noFill/>
          <a:ln w="9525">
            <a:noFill/>
            <a:miter lim="800000"/>
            <a:headEnd/>
            <a:tailEnd/>
          </a:ln>
        </p:spPr>
      </p:pic>
      <p:sp>
        <p:nvSpPr>
          <p:cNvPr id="11" name="Tekstvak 10"/>
          <p:cNvSpPr txBox="1"/>
          <p:nvPr/>
        </p:nvSpPr>
        <p:spPr>
          <a:xfrm>
            <a:off x="4356175" y="6250665"/>
            <a:ext cx="3719806" cy="553998"/>
          </a:xfrm>
          <a:prstGeom prst="rect">
            <a:avLst/>
          </a:prstGeom>
          <a:noFill/>
        </p:spPr>
        <p:txBody>
          <a:bodyPr wrap="square" rtlCol="0">
            <a:spAutoFit/>
          </a:bodyPr>
          <a:lstStyle/>
          <a:p>
            <a:pPr>
              <a:lnSpc>
                <a:spcPts val="1800"/>
              </a:lnSpc>
            </a:pPr>
            <a:r>
              <a:rPr lang="en-US" sz="1400" dirty="0" smtClean="0">
                <a:solidFill>
                  <a:schemeClr val="accent6"/>
                </a:solidFill>
                <a:latin typeface="Verdana" pitchFamily="34" charset="0"/>
              </a:rPr>
              <a:t>Fuente: </a:t>
            </a:r>
            <a:r>
              <a:rPr lang="en-US" sz="1400" i="1" dirty="0" smtClean="0">
                <a:solidFill>
                  <a:schemeClr val="accent6"/>
                </a:solidFill>
                <a:latin typeface="Verdana" pitchFamily="34" charset="0"/>
              </a:rPr>
              <a:t>Sourcebook </a:t>
            </a:r>
            <a:r>
              <a:rPr lang="en-US" sz="1400" dirty="0" smtClean="0">
                <a:solidFill>
                  <a:schemeClr val="accent6"/>
                </a:solidFill>
                <a:latin typeface="Verdana" pitchFamily="34" charset="0"/>
              </a:rPr>
              <a:t>de GOFC-GOLD, 2014, gráfico 4.2.5.</a:t>
            </a:r>
          </a:p>
        </p:txBody>
      </p:sp>
      <p:grpSp>
        <p:nvGrpSpPr>
          <p:cNvPr id="14" name="Groep 13"/>
          <p:cNvGrpSpPr/>
          <p:nvPr/>
        </p:nvGrpSpPr>
        <p:grpSpPr>
          <a:xfrm>
            <a:off x="4308767" y="1147763"/>
            <a:ext cx="4617822" cy="5038725"/>
            <a:chOff x="4308767" y="1147763"/>
            <a:chExt cx="4617822" cy="5038725"/>
          </a:xfrm>
        </p:grpSpPr>
        <p:grpSp>
          <p:nvGrpSpPr>
            <p:cNvPr id="5" name="Gruppieren 10"/>
            <p:cNvGrpSpPr>
              <a:grpSpLocks/>
            </p:cNvGrpSpPr>
            <p:nvPr/>
          </p:nvGrpSpPr>
          <p:grpSpPr bwMode="auto">
            <a:xfrm>
              <a:off x="4310743" y="1147763"/>
              <a:ext cx="4615846" cy="5038725"/>
              <a:chOff x="4037523" y="1147618"/>
              <a:chExt cx="4615656" cy="5039426"/>
            </a:xfrm>
          </p:grpSpPr>
          <p:sp>
            <p:nvSpPr>
              <p:cNvPr id="6" name="Pfeil nach rechts 6"/>
              <p:cNvSpPr/>
              <p:nvPr/>
            </p:nvSpPr>
            <p:spPr>
              <a:xfrm>
                <a:off x="4037523" y="3194190"/>
                <a:ext cx="1139985" cy="784334"/>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graphicFrame>
            <p:nvGraphicFramePr>
              <p:cNvPr id="9" name="Diagramm 9"/>
              <p:cNvGraphicFramePr/>
              <p:nvPr>
                <p:extLst>
                  <p:ext uri="{D42A27DB-BD31-4B8C-83A1-F6EECF244321}">
                    <p14:modId xmlns:p14="http://schemas.microsoft.com/office/powerpoint/2010/main" val="2374261504"/>
                  </p:ext>
                </p:extLst>
              </p:nvPr>
            </p:nvGraphicFramePr>
            <p:xfrm>
              <a:off x="4690779" y="1147618"/>
              <a:ext cx="3962400" cy="5039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2" name="Pfeil nach rechts 6"/>
            <p:cNvSpPr/>
            <p:nvPr/>
          </p:nvSpPr>
          <p:spPr bwMode="auto">
            <a:xfrm>
              <a:off x="4308767" y="124457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13" name="Pfeil nach rechts 6"/>
            <p:cNvSpPr/>
            <p:nvPr/>
          </p:nvSpPr>
          <p:spPr bwMode="auto">
            <a:xfrm>
              <a:off x="4308767" y="521082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990000"/>
          </a:xfrm>
        </p:spPr>
        <p:txBody>
          <a:bodyPr/>
          <a:lstStyle/>
          <a:p>
            <a:r>
              <a:rPr dirty="0" smtClean="0"/>
              <a:t>Objetivos y diseño</a:t>
            </a:r>
            <a:endParaRPr lang="es-ES" dirty="0"/>
          </a:p>
        </p:txBody>
      </p:sp>
      <p:pic>
        <p:nvPicPr>
          <p:cNvPr id="4" name="Picture 2"/>
          <p:cNvPicPr>
            <a:picLocks noChangeAspect="1" noChangeArrowheads="1"/>
          </p:cNvPicPr>
          <p:nvPr/>
        </p:nvPicPr>
        <p:blipFill>
          <a:blip r:embed="rId3" cstate="print"/>
          <a:srcRect l="24934" t="23376" r="7857" b="34544"/>
          <a:stretch>
            <a:fillRect/>
          </a:stretch>
        </p:blipFill>
        <p:spPr bwMode="auto">
          <a:xfrm>
            <a:off x="273814" y="1555214"/>
            <a:ext cx="8618537" cy="3373438"/>
          </a:xfrm>
          <a:prstGeom prst="rect">
            <a:avLst/>
          </a:prstGeom>
          <a:noFill/>
          <a:ln w="9525">
            <a:noFill/>
            <a:miter lim="800000"/>
            <a:headEnd/>
            <a:tailEnd/>
          </a:ln>
        </p:spPr>
      </p:pic>
      <p:sp>
        <p:nvSpPr>
          <p:cNvPr id="3" name="TextBox 2"/>
          <p:cNvSpPr txBox="1"/>
          <p:nvPr/>
        </p:nvSpPr>
        <p:spPr>
          <a:xfrm>
            <a:off x="5822935" y="2506119"/>
            <a:ext cx="312906" cy="302712"/>
          </a:xfrm>
          <a:prstGeom prst="rect">
            <a:avLst/>
          </a:prstGeom>
          <a:noFill/>
        </p:spPr>
        <p:txBody>
          <a:bodyPr wrap="none" rtlCol="0">
            <a:spAutoFit/>
          </a:bodyPr>
          <a:lstStyle/>
          <a:p>
            <a:pPr>
              <a:lnSpc>
                <a:spcPts val="1800"/>
              </a:lnSpc>
            </a:pPr>
            <a:r>
              <a:rPr lang="en-GB" sz="1400" b="1" dirty="0" smtClean="0">
                <a:solidFill>
                  <a:schemeClr val="accent4"/>
                </a:solidFill>
                <a:latin typeface="Verdana" pitchFamily="34" charset="0"/>
              </a:rPr>
              <a:t>*</a:t>
            </a:r>
          </a:p>
        </p:txBody>
      </p:sp>
      <p:sp>
        <p:nvSpPr>
          <p:cNvPr id="5" name="TextBox 4"/>
          <p:cNvSpPr txBox="1"/>
          <p:nvPr/>
        </p:nvSpPr>
        <p:spPr>
          <a:xfrm>
            <a:off x="4325907" y="4254465"/>
            <a:ext cx="4566444" cy="1015663"/>
          </a:xfrm>
          <a:prstGeom prst="rect">
            <a:avLst/>
          </a:prstGeom>
          <a:noFill/>
        </p:spPr>
        <p:txBody>
          <a:bodyPr wrap="square" rtlCol="0">
            <a:spAutoFit/>
          </a:bodyPr>
          <a:lstStyle/>
          <a:p>
            <a:pPr>
              <a:lnSpc>
                <a:spcPts val="1800"/>
              </a:lnSpc>
            </a:pPr>
            <a:r>
              <a:rPr lang="es-AR" sz="1400" dirty="0" smtClean="0">
                <a:solidFill>
                  <a:schemeClr val="accent4"/>
                </a:solidFill>
                <a:latin typeface="Verdana" pitchFamily="34" charset="0"/>
              </a:rPr>
              <a:t>*</a:t>
            </a:r>
            <a:r>
              <a:rPr lang="es-AR" dirty="0" smtClean="0"/>
              <a:t> </a:t>
            </a:r>
            <a:r>
              <a:rPr lang="es-AR" sz="1400" dirty="0" smtClean="0">
                <a:solidFill>
                  <a:schemeClr val="accent4"/>
                </a:solidFill>
                <a:latin typeface="Verdana" pitchFamily="34" charset="0"/>
              </a:rPr>
              <a:t>En el DMO de la GFOI se describe cómo usar la OBP de IPCC para estimar las emisiones y absorciones de GEI asociadas a las actividades de REDD+.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40125"/>
          </a:xfrm>
        </p:spPr>
        <p:txBody>
          <a:bodyPr/>
          <a:lstStyle/>
          <a:p>
            <a:r>
              <a:rPr dirty="0" smtClean="0"/>
              <a:t>Fase de objetivos y diseño del </a:t>
            </a:r>
            <a:r>
              <a:rPr lang="es-AR" dirty="0" smtClean="0"/>
              <a:t>SNVF</a:t>
            </a:r>
            <a:endParaRPr lang="es-ES" dirty="0"/>
          </a:p>
        </p:txBody>
      </p:sp>
      <p:sp>
        <p:nvSpPr>
          <p:cNvPr id="3" name="Tijdelijke aanduiding voor tekst 2"/>
          <p:cNvSpPr>
            <a:spLocks noGrp="1"/>
          </p:cNvSpPr>
          <p:nvPr>
            <p:ph type="body" sz="quarter" idx="10"/>
          </p:nvPr>
        </p:nvSpPr>
        <p:spPr>
          <a:xfrm>
            <a:off x="421200" y="1472540"/>
            <a:ext cx="8521188" cy="4132613"/>
          </a:xfrm>
        </p:spPr>
        <p:txBody>
          <a:bodyPr/>
          <a:lstStyle/>
          <a:p>
            <a:pPr marL="514350" indent="-514350" eaLnBrk="1" hangingPunct="1">
              <a:lnSpc>
                <a:spcPct val="100000"/>
              </a:lnSpc>
              <a:spcBef>
                <a:spcPts val="300"/>
              </a:spcBef>
              <a:buNone/>
            </a:pPr>
            <a:r>
              <a:rPr lang="es-AR" sz="2000" dirty="0" smtClean="0">
                <a:latin typeface="+mj-lt"/>
              </a:rPr>
              <a:t>Objetivos y diseño:</a:t>
            </a:r>
            <a:r>
              <a:rPr lang="es-AR" dirty="0" smtClean="0"/>
              <a:t/>
            </a:r>
            <a:br>
              <a:rPr lang="es-AR" dirty="0" smtClean="0"/>
            </a:br>
            <a:endParaRPr lang="es-AR" sz="2000" dirty="0" smtClean="0">
              <a:latin typeface="+mj-lt"/>
              <a:cs typeface="Tahoma" pitchFamily="34" charset="0"/>
            </a:endParaRPr>
          </a:p>
          <a:p>
            <a:pPr eaLnBrk="1" hangingPunct="1">
              <a:lnSpc>
                <a:spcPct val="100000"/>
              </a:lnSpc>
              <a:spcBef>
                <a:spcPts val="300"/>
              </a:spcBef>
            </a:pPr>
            <a:r>
              <a:rPr lang="es-AR" sz="1800" dirty="0" smtClean="0">
                <a:latin typeface="+mj-lt"/>
              </a:rPr>
              <a:t>debe dar como resultado un </a:t>
            </a:r>
            <a:r>
              <a:rPr lang="es-AR" sz="1800" b="1" dirty="0" smtClean="0">
                <a:latin typeface="+mj-lt"/>
              </a:rPr>
              <a:t>marco de</a:t>
            </a:r>
            <a:r>
              <a:rPr lang="es-AR" sz="1800" dirty="0" smtClean="0">
                <a:latin typeface="+mj-lt"/>
              </a:rPr>
              <a:t> </a:t>
            </a:r>
            <a:r>
              <a:rPr lang="es-AR" sz="1800" b="1" dirty="0" smtClean="0">
                <a:latin typeface="+mj-lt"/>
              </a:rPr>
              <a:t>vigilancia </a:t>
            </a:r>
            <a:r>
              <a:rPr lang="es-AR" sz="1800" dirty="0" smtClean="0">
                <a:latin typeface="+mj-lt"/>
              </a:rPr>
              <a:t>nacional que incluya elementos tales como definiciones, variables de vigilancia y un marco institucional; </a:t>
            </a:r>
            <a:r>
              <a:rPr lang="es-AR" dirty="0" smtClean="0"/>
              <a:t/>
            </a:r>
            <a:br>
              <a:rPr lang="es-AR" dirty="0" smtClean="0"/>
            </a:br>
            <a:endParaRPr lang="es-AR" sz="1800" dirty="0" smtClean="0">
              <a:latin typeface="+mj-lt"/>
            </a:endParaRPr>
          </a:p>
          <a:p>
            <a:pPr eaLnBrk="1" hangingPunct="1">
              <a:lnSpc>
                <a:spcPct val="100000"/>
              </a:lnSpc>
              <a:spcBef>
                <a:spcPts val="300"/>
              </a:spcBef>
            </a:pPr>
            <a:r>
              <a:rPr lang="es-AR" sz="1800" dirty="0" smtClean="0">
                <a:latin typeface="+mj-lt"/>
              </a:rPr>
              <a:t>debe dar como resultado un </a:t>
            </a:r>
            <a:r>
              <a:rPr lang="es-AR" sz="1800" b="1" dirty="0" smtClean="0">
                <a:latin typeface="+mj-lt"/>
              </a:rPr>
              <a:t>plan para el fortalecimiento de la capacidad </a:t>
            </a:r>
            <a:r>
              <a:rPr lang="es-AR" sz="1800" dirty="0" smtClean="0">
                <a:latin typeface="+mj-lt"/>
              </a:rPr>
              <a:t>y la mejora a largo plazo del sistema, y una estimación de los costos de establecer dicho sistema; </a:t>
            </a:r>
            <a:r>
              <a:rPr lang="es-AR" dirty="0" smtClean="0"/>
              <a:t/>
            </a:r>
            <a:br>
              <a:rPr lang="es-AR" dirty="0" smtClean="0"/>
            </a:br>
            <a:endParaRPr lang="es-AR" sz="1800" dirty="0" smtClean="0">
              <a:latin typeface="+mj-lt"/>
            </a:endParaRPr>
          </a:p>
          <a:p>
            <a:pPr eaLnBrk="1" hangingPunct="1">
              <a:lnSpc>
                <a:spcPct val="100000"/>
              </a:lnSpc>
              <a:spcBef>
                <a:spcPts val="300"/>
              </a:spcBef>
            </a:pPr>
            <a:r>
              <a:rPr lang="es-AR" sz="1800" dirty="0" smtClean="0">
                <a:latin typeface="+mj-lt"/>
              </a:rPr>
              <a:t>requiere </a:t>
            </a:r>
            <a:r>
              <a:rPr lang="es-AR" sz="1800" b="1" dirty="0" smtClean="0">
                <a:latin typeface="+mj-lt"/>
              </a:rPr>
              <a:t>recursos</a:t>
            </a:r>
            <a:r>
              <a:rPr lang="es-AR" sz="1800" dirty="0" smtClean="0">
                <a:latin typeface="+mj-lt"/>
              </a:rPr>
              <a:t> para </a:t>
            </a:r>
            <a:r>
              <a:rPr lang="es-AR" sz="1800" b="1" dirty="0" smtClean="0">
                <a:latin typeface="+mj-lt"/>
              </a:rPr>
              <a:t>capacitación y fortalecimiento de la capacidad</a:t>
            </a:r>
            <a:r>
              <a:rPr lang="es-AR" sz="1800" dirty="0" smtClean="0">
                <a:latin typeface="+mj-lt"/>
              </a:rPr>
              <a:t>, para organizar talleres nacionales o regionales específicos o participar en ellos, y para el apoyo de expertos </a:t>
            </a:r>
            <a:endParaRPr lang="es-AR" sz="1800" dirty="0" smtClean="0">
              <a:latin typeface="+mj-lt"/>
              <a:cs typeface="Tahoma" pitchFamily="34" charset="0"/>
            </a:endParaRPr>
          </a:p>
          <a:p>
            <a:pPr>
              <a:lnSpc>
                <a:spcPct val="100000"/>
              </a:lnSpc>
              <a:buNone/>
            </a:pPr>
            <a:endParaRPr lang="es-E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Material de referencia</a:t>
            </a:r>
            <a:endParaRPr lang="es-ES" dirty="0"/>
          </a:p>
        </p:txBody>
      </p:sp>
      <p:sp>
        <p:nvSpPr>
          <p:cNvPr id="3" name="Text Placeholder 2"/>
          <p:cNvSpPr>
            <a:spLocks noGrp="1"/>
          </p:cNvSpPr>
          <p:nvPr>
            <p:ph type="body" sz="quarter" idx="10"/>
          </p:nvPr>
        </p:nvSpPr>
        <p:spPr>
          <a:xfrm>
            <a:off x="421200" y="1245600"/>
            <a:ext cx="8521188" cy="4630439"/>
          </a:xfrm>
        </p:spPr>
        <p:txBody>
          <a:bodyPr/>
          <a:lstStyle/>
          <a:p>
            <a:pPr marL="252413" lvl="1" indent="-252413">
              <a:lnSpc>
                <a:spcPct val="100000"/>
              </a:lnSpc>
              <a:spcBef>
                <a:spcPts val="1200"/>
              </a:spcBef>
              <a:buSzPct val="140000"/>
              <a:buFont typeface="Wingdings" pitchFamily="2" charset="2"/>
              <a:buChar char="§"/>
            </a:pPr>
            <a:r>
              <a:rPr lang="es-AR" sz="1300" dirty="0" smtClean="0"/>
              <a:t>Hewson, J., Steininger, M., y Pesmajoglou, S., comps. (2014), </a:t>
            </a:r>
            <a:r>
              <a:rPr lang="es-AR" sz="1300" i="1" dirty="0" smtClean="0"/>
              <a:t>Manual de medición, reporte y verificación (MRV) de REDD+. Versión 2,0. Programa de carbono forestal, mercados y comunidades (FCMC), </a:t>
            </a:r>
            <a:r>
              <a:rPr lang="es-AR" sz="1300" dirty="0" smtClean="0"/>
              <a:t>Washington, DC.</a:t>
            </a:r>
            <a:br>
              <a:rPr lang="es-AR" sz="1300" dirty="0" smtClean="0"/>
            </a:br>
            <a:r>
              <a:rPr lang="es-AR" sz="1300" u="sng" dirty="0" smtClean="0"/>
              <a:t>file:///C:/Users/PC/Downloads/MRV%2001-07%20MRV%20Manual%20Version%202.0_SP_CLEARED.pdf</a:t>
            </a:r>
            <a:endParaRPr lang="es-AR" sz="1300" dirty="0" smtClean="0"/>
          </a:p>
          <a:p>
            <a:pPr>
              <a:lnSpc>
                <a:spcPct val="100000"/>
              </a:lnSpc>
            </a:pPr>
            <a:r>
              <a:rPr lang="es-AR" sz="1300" dirty="0" smtClean="0"/>
              <a:t>Instituto de Investigación Forestal y Productos Forestales (FFPRI) (Noviembre de 2012), </a:t>
            </a:r>
            <a:r>
              <a:rPr lang="es-AR" sz="1300" i="1" dirty="0" smtClean="0"/>
              <a:t>REDD-plus. Libro de recetas: Cómo medir y monitorear el carbono en los bosques, </a:t>
            </a:r>
            <a:r>
              <a:rPr lang="es-AR" sz="1300" dirty="0" smtClean="0"/>
              <a:t>Tsukuba, Japón, Centro de Investigación y Desarrollo REDD. </a:t>
            </a:r>
            <a:br>
              <a:rPr lang="es-AR" sz="1300" dirty="0" smtClean="0"/>
            </a:br>
            <a:r>
              <a:rPr lang="es-AR" sz="1400" u="sng" dirty="0"/>
              <a:t>http://www.ffpri.affrc.go.jp/redd-rdc/en/reference/cookbook/REDD-plus_Cookbook_all_low_sp_20140214.pdf</a:t>
            </a:r>
          </a:p>
          <a:p>
            <a:pPr>
              <a:lnSpc>
                <a:spcPct val="100000"/>
              </a:lnSpc>
            </a:pPr>
            <a:r>
              <a:rPr lang="es-AR" sz="1300" dirty="0" smtClean="0"/>
              <a:t>Herold, M. (2009), </a:t>
            </a:r>
            <a:r>
              <a:rPr lang="es-AR" sz="1300" i="1" dirty="0" smtClean="0"/>
              <a:t>An Assessment of National Forest-Monitoring Capabilities in Tropical Non-Annex 1 Countries: Recommendations for Capacity Building</a:t>
            </a:r>
            <a:r>
              <a:rPr lang="es-AR" sz="1300" dirty="0" smtClean="0"/>
              <a:t> (Evaluación de las capacidades nacionales de vigilancia de los bosques en los países tropicales no incluidos en el Anexo I</a:t>
            </a:r>
            <a:r>
              <a:rPr lang="es-AR" sz="1300" dirty="0" smtClean="0"/>
              <a:t>: Recomendaciones </a:t>
            </a:r>
            <a:r>
              <a:rPr lang="es-AR" sz="1300" dirty="0" smtClean="0"/>
              <a:t>para el fortalecimiento de la capacidad</a:t>
            </a:r>
            <a:r>
              <a:rPr lang="es-AR" sz="1300" dirty="0" smtClean="0"/>
              <a:t>), informe </a:t>
            </a:r>
            <a:r>
              <a:rPr lang="es-AR" sz="1300" dirty="0" smtClean="0"/>
              <a:t>para el Proyecto de Bosques Tropicales del Príncipe y el Gobierno de Noruega</a:t>
            </a:r>
            <a:r>
              <a:rPr lang="es-AR" sz="1300" dirty="0" smtClean="0"/>
              <a:t>, Friedrich-Schiller-Universität </a:t>
            </a:r>
            <a:r>
              <a:rPr lang="es-AR" sz="1300" dirty="0" smtClean="0"/>
              <a:t>Jena y GOFC-GOLD.</a:t>
            </a:r>
            <a:br>
              <a:rPr lang="es-AR" sz="1300" dirty="0" smtClean="0"/>
            </a:br>
            <a:r>
              <a:rPr lang="es-AR" sz="1300" dirty="0" smtClean="0"/>
              <a:t> </a:t>
            </a:r>
            <a:r>
              <a:rPr lang="es-AR" sz="1400" u="sng" dirty="0">
                <a:hlinkClick r:id="rId2"/>
              </a:rPr>
              <a:t>http://princes.3cdn.net/8453c17981d0ae3cc8_q0m6vsqxd.pdf</a:t>
            </a:r>
            <a:r>
              <a:rPr lang="es-AR" sz="1400" u="sng" dirty="0"/>
              <a:t> </a:t>
            </a:r>
          </a:p>
          <a:p>
            <a:pPr>
              <a:lnSpc>
                <a:spcPct val="100000"/>
              </a:lnSpc>
            </a:pPr>
            <a:r>
              <a:rPr lang="es-AR" sz="1300" dirty="0" smtClean="0">
                <a:solidFill>
                  <a:schemeClr val="tx1"/>
                </a:solidFill>
              </a:rPr>
              <a:t>CMNUCC (2009), </a:t>
            </a:r>
            <a:r>
              <a:rPr lang="es-AR" sz="1300" i="1" dirty="0" smtClean="0"/>
              <a:t>Cost of implementing methodologies and monitoring </a:t>
            </a:r>
            <a:r>
              <a:rPr lang="es-AR" sz="1300" i="1" dirty="0" smtClean="0"/>
              <a:t>systems</a:t>
            </a:r>
            <a:r>
              <a:rPr lang="es-AR" sz="1300" dirty="0" smtClean="0"/>
              <a:t> (</a:t>
            </a:r>
            <a:r>
              <a:rPr lang="es-AR" sz="1300" dirty="0" smtClean="0"/>
              <a:t>El c</a:t>
            </a:r>
            <a:r>
              <a:rPr lang="es-AR" sz="1300" dirty="0" smtClean="0">
                <a:solidFill>
                  <a:schemeClr val="tx1"/>
                </a:solidFill>
              </a:rPr>
              <a:t>osto de implementación de metodologías y sistemas de seguimiento), documento técnico FCCC/TP/2009/1.</a:t>
            </a:r>
            <a:r>
              <a:rPr lang="es-AR" sz="1300" dirty="0" smtClean="0"/>
              <a:t/>
            </a:r>
            <a:br>
              <a:rPr lang="es-AR" sz="1300" dirty="0" smtClean="0"/>
            </a:br>
            <a:r>
              <a:rPr lang="es-AR" sz="1300" dirty="0" smtClean="0">
                <a:solidFill>
                  <a:srgbClr val="FF0000"/>
                </a:solidFill>
                <a:hlinkClick r:id="rId3"/>
              </a:rPr>
              <a:t>http://unfccc.int/resource/docs/2009/tp/01.pdf</a:t>
            </a:r>
            <a:endParaRPr lang="es-AR" sz="1300" dirty="0"/>
          </a:p>
        </p:txBody>
      </p:sp>
    </p:spTree>
    <p:extLst>
      <p:ext uri="{BB962C8B-B14F-4D97-AF65-F5344CB8AC3E}">
        <p14:creationId xmlns:p14="http://schemas.microsoft.com/office/powerpoint/2010/main" val="167743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88"/>
            <a:ext cx="8442796" cy="788894"/>
          </a:xfrm>
        </p:spPr>
        <p:txBody>
          <a:bodyPr/>
          <a:lstStyle/>
          <a:p>
            <a:r>
              <a:rPr lang="" sz="2900" dirty="0" smtClean="0">
                <a:solidFill>
                  <a:schemeClr val="tx1"/>
                </a:solidFill>
              </a:rPr>
              <a:t>Establecimiento del sistema de vigilancia</a:t>
            </a:r>
            <a:endParaRPr lang="" sz="2900" dirty="0">
              <a:solidFill>
                <a:schemeClr val="tx1"/>
              </a:solidFill>
              <a:latin typeface="Tahoma" pitchFamily="34" charset="0"/>
              <a:cs typeface="Tahoma" pitchFamily="34" charset="0"/>
            </a:endParaRPr>
          </a:p>
        </p:txBody>
      </p:sp>
      <p:sp>
        <p:nvSpPr>
          <p:cNvPr id="4" name="Rechteck 72"/>
          <p:cNvSpPr/>
          <p:nvPr/>
        </p:nvSpPr>
        <p:spPr>
          <a:xfrm>
            <a:off x="623621" y="1892348"/>
            <a:ext cx="8282514" cy="1531937"/>
          </a:xfrm>
          <a:prstGeom prst="rect">
            <a:avLst/>
          </a:prstGeom>
          <a:solidFill>
            <a:schemeClr val="bg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Textfeld 10"/>
          <p:cNvSpPr txBox="1">
            <a:spLocks noChangeArrowheads="1"/>
          </p:cNvSpPr>
          <p:nvPr/>
        </p:nvSpPr>
        <p:spPr bwMode="auto">
          <a:xfrm>
            <a:off x="6505700" y="1853406"/>
            <a:ext cx="2433637" cy="1600438"/>
          </a:xfrm>
          <a:prstGeom prst="rect">
            <a:avLst/>
          </a:prstGeom>
          <a:noFill/>
          <a:ln w="9525">
            <a:noFill/>
            <a:miter lim="800000"/>
            <a:headEnd/>
            <a:tailEnd/>
          </a:ln>
        </p:spPr>
        <p:txBody>
          <a:bodyPr>
            <a:spAutoFit/>
          </a:bodyPr>
          <a:lstStyle/>
          <a:p>
            <a:r>
              <a:rPr lang="es-AR" sz="1400" dirty="0" smtClean="0"/>
              <a:t>La presentación regular de informes sobre cambios en las áreas forestales y en el carbono de superficie correspondientes al nivel 2 debe ser el objetivo mínimo en el corto plazo. </a:t>
            </a:r>
            <a:endParaRPr lang="es-AR" sz="1400" dirty="0"/>
          </a:p>
        </p:txBody>
      </p:sp>
      <p:sp>
        <p:nvSpPr>
          <p:cNvPr id="6" name="Rechteck 4"/>
          <p:cNvSpPr/>
          <p:nvPr/>
        </p:nvSpPr>
        <p:spPr>
          <a:xfrm>
            <a:off x="63600" y="1124744"/>
            <a:ext cx="3008313" cy="552450"/>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900" dirty="0" smtClean="0"/>
              <a:t>¿</a:t>
            </a:r>
            <a:r>
              <a:rPr lang="es-AR" sz="900" dirty="0" smtClean="0"/>
              <a:t>Sistema nacional de vigilancia forestal completo y preciso para la implementación de REDD y la presentación de informes sobre UTCUTS?</a:t>
            </a:r>
            <a:endParaRPr lang="es-AR" sz="900" dirty="0"/>
          </a:p>
        </p:txBody>
      </p:sp>
      <p:grpSp>
        <p:nvGrpSpPr>
          <p:cNvPr id="7" name="Gruppieren 257"/>
          <p:cNvGrpSpPr>
            <a:grpSpLocks/>
          </p:cNvGrpSpPr>
          <p:nvPr/>
        </p:nvGrpSpPr>
        <p:grpSpPr bwMode="auto">
          <a:xfrm>
            <a:off x="1432929" y="1613694"/>
            <a:ext cx="428625" cy="292100"/>
            <a:chOff x="1750095" y="2078187"/>
            <a:chExt cx="428630" cy="292032"/>
          </a:xfrm>
        </p:grpSpPr>
        <p:sp>
          <p:nvSpPr>
            <p:cNvPr id="8" name="Gleichschenkliges Dreieck 6"/>
            <p:cNvSpPr/>
            <p:nvPr/>
          </p:nvSpPr>
          <p:spPr>
            <a:xfrm rot="10800000">
              <a:off x="1750095" y="2154369"/>
              <a:ext cx="428630" cy="215850"/>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 name="Textfeld 399"/>
            <p:cNvSpPr txBox="1">
              <a:spLocks noChangeArrowheads="1"/>
            </p:cNvSpPr>
            <p:nvPr/>
          </p:nvSpPr>
          <p:spPr bwMode="auto">
            <a:xfrm>
              <a:off x="1808924" y="2078187"/>
              <a:ext cx="328626" cy="276934"/>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es-ES" sz="1200" b="1" dirty="0">
                <a:solidFill>
                  <a:schemeClr val="bg1"/>
                </a:solidFill>
                <a:latin typeface="Calibri" pitchFamily="34" charset="0"/>
              </a:endParaRPr>
            </a:p>
          </p:txBody>
        </p:sp>
      </p:grpSp>
      <p:grpSp>
        <p:nvGrpSpPr>
          <p:cNvPr id="10" name="Gruppieren 260"/>
          <p:cNvGrpSpPr>
            <a:grpSpLocks/>
          </p:cNvGrpSpPr>
          <p:nvPr/>
        </p:nvGrpSpPr>
        <p:grpSpPr bwMode="auto">
          <a:xfrm>
            <a:off x="215931" y="1631156"/>
            <a:ext cx="428625" cy="276225"/>
            <a:chOff x="357166" y="2095418"/>
            <a:chExt cx="428630" cy="277776"/>
          </a:xfrm>
        </p:grpSpPr>
        <p:sp>
          <p:nvSpPr>
            <p:cNvPr id="11" name="Gleichschenkliges Dreieck 9"/>
            <p:cNvSpPr/>
            <p:nvPr/>
          </p:nvSpPr>
          <p:spPr>
            <a:xfrm rot="10800000">
              <a:off x="357166" y="2154486"/>
              <a:ext cx="428630" cy="215515"/>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2" name="Textfeld 403"/>
            <p:cNvSpPr txBox="1">
              <a:spLocks noChangeArrowheads="1"/>
            </p:cNvSpPr>
            <p:nvPr/>
          </p:nvSpPr>
          <p:spPr bwMode="auto">
            <a:xfrm>
              <a:off x="428604" y="2095418"/>
              <a:ext cx="264819" cy="277776"/>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sp>
        <p:nvSpPr>
          <p:cNvPr id="13" name="Rechteck 12"/>
          <p:cNvSpPr/>
          <p:nvPr/>
        </p:nvSpPr>
        <p:spPr>
          <a:xfrm>
            <a:off x="658664" y="1989931"/>
            <a:ext cx="1943374"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900" dirty="0" smtClean="0"/>
              <a:t>¿</a:t>
            </a:r>
            <a:r>
              <a:rPr lang="es-AR" sz="900" dirty="0" smtClean="0"/>
              <a:t>Datos sobre cambios en el área forestal coherentes </a:t>
            </a:r>
            <a:r>
              <a:rPr lang="es-AR" sz="900" dirty="0" smtClean="0"/>
              <a:t>y de </a:t>
            </a:r>
            <a:r>
              <a:rPr lang="es-AR" sz="900" dirty="0" smtClean="0"/>
              <a:t>fechas múltiples?</a:t>
            </a:r>
            <a:endParaRPr lang="es-AR" sz="900" dirty="0"/>
          </a:p>
        </p:txBody>
      </p:sp>
      <p:grpSp>
        <p:nvGrpSpPr>
          <p:cNvPr id="14" name="Gruppieren 268"/>
          <p:cNvGrpSpPr>
            <a:grpSpLocks/>
          </p:cNvGrpSpPr>
          <p:nvPr/>
        </p:nvGrpSpPr>
        <p:grpSpPr bwMode="auto">
          <a:xfrm>
            <a:off x="2546475" y="2002631"/>
            <a:ext cx="287337" cy="428625"/>
            <a:chOff x="2000240" y="571472"/>
            <a:chExt cx="287033" cy="428630"/>
          </a:xfrm>
        </p:grpSpPr>
        <p:sp>
          <p:nvSpPr>
            <p:cNvPr id="15" name="Gleichschenkliges Dreieck 1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6" name="Textfeld 41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es-ES" sz="1200" b="1" dirty="0">
                <a:solidFill>
                  <a:schemeClr val="bg1"/>
                </a:solidFill>
                <a:latin typeface="Calibri" pitchFamily="34" charset="0"/>
              </a:endParaRPr>
            </a:p>
          </p:txBody>
        </p:sp>
      </p:grpSp>
      <p:grpSp>
        <p:nvGrpSpPr>
          <p:cNvPr id="17" name="Gruppieren 271"/>
          <p:cNvGrpSpPr>
            <a:grpSpLocks/>
          </p:cNvGrpSpPr>
          <p:nvPr/>
        </p:nvGrpSpPr>
        <p:grpSpPr bwMode="auto">
          <a:xfrm>
            <a:off x="1408950" y="2359819"/>
            <a:ext cx="428625" cy="285750"/>
            <a:chOff x="1000749" y="1142976"/>
            <a:chExt cx="428630" cy="286395"/>
          </a:xfrm>
        </p:grpSpPr>
        <p:sp>
          <p:nvSpPr>
            <p:cNvPr id="18"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9" name="Textfeld 415"/>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sp>
        <p:nvSpPr>
          <p:cNvPr id="20" name="Rechteck 19"/>
          <p:cNvSpPr/>
          <p:nvPr/>
        </p:nvSpPr>
        <p:spPr>
          <a:xfrm>
            <a:off x="657437" y="2770981"/>
            <a:ext cx="1931900"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900" dirty="0" smtClean="0"/>
              <a:t>¿</a:t>
            </a:r>
            <a:r>
              <a:rPr lang="es-AR" sz="900" dirty="0" smtClean="0"/>
              <a:t>Datos sobre emisiones de carbono provenientes del cambio en el uso de la tierra</a:t>
            </a:r>
            <a:r>
              <a:rPr lang="en-US" sz="900" dirty="0" smtClean="0"/>
              <a:t>? </a:t>
            </a:r>
            <a:endParaRPr lang="es-ES" sz="900" dirty="0"/>
          </a:p>
        </p:txBody>
      </p:sp>
      <p:grpSp>
        <p:nvGrpSpPr>
          <p:cNvPr id="21" name="Gruppieren 275"/>
          <p:cNvGrpSpPr>
            <a:grpSpLocks/>
          </p:cNvGrpSpPr>
          <p:nvPr/>
        </p:nvGrpSpPr>
        <p:grpSpPr bwMode="auto">
          <a:xfrm>
            <a:off x="2533775" y="2783681"/>
            <a:ext cx="285750" cy="428625"/>
            <a:chOff x="2000240" y="571472"/>
            <a:chExt cx="287034" cy="428630"/>
          </a:xfrm>
        </p:grpSpPr>
        <p:sp>
          <p:nvSpPr>
            <p:cNvPr id="22" name="Gleichschenkliges Dreieck 21"/>
            <p:cNvSpPr/>
            <p:nvPr/>
          </p:nvSpPr>
          <p:spPr>
            <a:xfrm rot="5400000">
              <a:off x="1965321" y="678149"/>
              <a:ext cx="428630" cy="215276"/>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3" name="Textfeld 42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es-ES" sz="1200" b="1" dirty="0">
                <a:solidFill>
                  <a:schemeClr val="bg1"/>
                </a:solidFill>
                <a:latin typeface="Calibri" pitchFamily="34" charset="0"/>
              </a:endParaRPr>
            </a:p>
          </p:txBody>
        </p:sp>
      </p:grpSp>
      <p:sp>
        <p:nvSpPr>
          <p:cNvPr id="27" name="Rechteck 26"/>
          <p:cNvSpPr/>
          <p:nvPr/>
        </p:nvSpPr>
        <p:spPr>
          <a:xfrm>
            <a:off x="3195762" y="1885156"/>
            <a:ext cx="3213100" cy="66357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Conocimientos técnicos y recursos humanos para acceso, procesamiento e interpretación de cambios forestales a partir de los datos satelitales </a:t>
            </a:r>
          </a:p>
          <a:p>
            <a:pPr marL="90488" indent="-90488" fontAlgn="auto">
              <a:spcBef>
                <a:spcPts val="0"/>
              </a:spcBef>
              <a:spcAft>
                <a:spcPts val="0"/>
              </a:spcAft>
              <a:buFont typeface="Arial" pitchFamily="34" charset="0"/>
              <a:buChar char="•"/>
              <a:defRPr/>
            </a:pPr>
            <a:r>
              <a:rPr lang="es-AR" sz="900" dirty="0" smtClean="0"/>
              <a:t>Datos y recursos técnicos </a:t>
            </a:r>
            <a:endParaRPr lang="es-AR" sz="900" dirty="0"/>
          </a:p>
        </p:txBody>
      </p:sp>
      <p:cxnSp>
        <p:nvCxnSpPr>
          <p:cNvPr id="28" name="Gewinkelte Verbindung 27"/>
          <p:cNvCxnSpPr>
            <a:stCxn id="18" idx="0"/>
            <a:endCxn id="20" idx="0"/>
          </p:cNvCxnSpPr>
          <p:nvPr/>
        </p:nvCxnSpPr>
        <p:spPr>
          <a:xfrm rot="16200000" flipH="1">
            <a:off x="1560618" y="2708212"/>
            <a:ext cx="125412" cy="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p:nvPr/>
        </p:nvCxnSpPr>
        <p:spPr>
          <a:xfrm rot="5400000">
            <a:off x="1569278" y="1926431"/>
            <a:ext cx="13335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3192587" y="2677319"/>
            <a:ext cx="3214688" cy="64452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Capacidades para elaborar el inventario nacional de carbono forestal y para estudios locales específicos</a:t>
            </a:r>
          </a:p>
          <a:p>
            <a:pPr marL="90488" indent="-90488" fontAlgn="auto">
              <a:spcBef>
                <a:spcPts val="0"/>
              </a:spcBef>
              <a:spcAft>
                <a:spcPts val="0"/>
              </a:spcAft>
              <a:buFont typeface="Arial" pitchFamily="34" charset="0"/>
              <a:buChar char="•"/>
              <a:defRPr/>
            </a:pPr>
            <a:r>
              <a:rPr lang="es-AR" sz="900" dirty="0" smtClean="0"/>
              <a:t>Experiencia y recursos para efectuar mediciones del carbono (en el sitio o remotas) </a:t>
            </a:r>
            <a:endParaRPr lang="es-AR" sz="900" dirty="0"/>
          </a:p>
        </p:txBody>
      </p:sp>
      <p:sp>
        <p:nvSpPr>
          <p:cNvPr id="31" name="Rechteck 30"/>
          <p:cNvSpPr/>
          <p:nvPr/>
        </p:nvSpPr>
        <p:spPr>
          <a:xfrm>
            <a:off x="662106" y="3553619"/>
            <a:ext cx="1924056"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s-AR" sz="900" dirty="0" smtClean="0"/>
              <a:t>¿Datos sobre cambios en el carbono en las áreas forestales restantes? </a:t>
            </a:r>
            <a:endParaRPr lang="es-AR" sz="900" dirty="0"/>
          </a:p>
        </p:txBody>
      </p:sp>
      <p:grpSp>
        <p:nvGrpSpPr>
          <p:cNvPr id="32" name="Gruppieren 286"/>
          <p:cNvGrpSpPr>
            <a:grpSpLocks/>
          </p:cNvGrpSpPr>
          <p:nvPr/>
        </p:nvGrpSpPr>
        <p:grpSpPr bwMode="auto">
          <a:xfrm>
            <a:off x="2530600" y="3566319"/>
            <a:ext cx="287337" cy="428625"/>
            <a:chOff x="2000240" y="571472"/>
            <a:chExt cx="287033" cy="428630"/>
          </a:xfrm>
        </p:grpSpPr>
        <p:sp>
          <p:nvSpPr>
            <p:cNvPr id="33" name="Gleichschenkliges Dreieck 32"/>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4" name="Textfeld 46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es-ES" sz="1200" b="1" dirty="0">
                <a:solidFill>
                  <a:schemeClr val="bg1"/>
                </a:solidFill>
                <a:latin typeface="Calibri" pitchFamily="34" charset="0"/>
              </a:endParaRPr>
            </a:p>
          </p:txBody>
        </p:sp>
      </p:grpSp>
      <p:sp>
        <p:nvSpPr>
          <p:cNvPr id="39" name="Rechteck 38"/>
          <p:cNvSpPr/>
          <p:nvPr/>
        </p:nvSpPr>
        <p:spPr>
          <a:xfrm>
            <a:off x="3191000" y="3458369"/>
            <a:ext cx="3214687" cy="658812"/>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Análisis de procesos </a:t>
            </a:r>
            <a:r>
              <a:rPr lang="es-AR" sz="900" dirty="0" smtClean="0"/>
              <a:t>humanos (</a:t>
            </a:r>
            <a:r>
              <a:rPr lang="es-AR" sz="900" dirty="0" smtClean="0"/>
              <a:t>es decir, degradación) y áreas afectadas</a:t>
            </a:r>
          </a:p>
          <a:p>
            <a:pPr marL="90488" indent="-90488" fontAlgn="auto">
              <a:spcBef>
                <a:spcPts val="0"/>
              </a:spcBef>
              <a:spcAft>
                <a:spcPts val="0"/>
              </a:spcAft>
              <a:buFont typeface="Arial" pitchFamily="34" charset="0"/>
              <a:buChar char="•"/>
              <a:defRPr/>
            </a:pPr>
            <a:r>
              <a:rPr lang="es-AR" sz="900" dirty="0" smtClean="0"/>
              <a:t>Conocimientos técnicos y recursos humanos para mediciones terrestres del carbono (largo plazo) </a:t>
            </a:r>
            <a:endParaRPr lang="es-AR" sz="900" dirty="0"/>
          </a:p>
        </p:txBody>
      </p:sp>
      <p:sp>
        <p:nvSpPr>
          <p:cNvPr id="40" name="Rechteck 39"/>
          <p:cNvSpPr/>
          <p:nvPr/>
        </p:nvSpPr>
        <p:spPr>
          <a:xfrm>
            <a:off x="660518" y="5118894"/>
            <a:ext cx="1924057"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s-AR" sz="900" dirty="0" smtClean="0"/>
              <a:t>¿Emisiones significativas provenientes de la quema de biomasa ?</a:t>
            </a:r>
            <a:endParaRPr lang="es-AR" sz="900" dirty="0"/>
          </a:p>
        </p:txBody>
      </p:sp>
      <p:grpSp>
        <p:nvGrpSpPr>
          <p:cNvPr id="41" name="Gruppieren 295"/>
          <p:cNvGrpSpPr>
            <a:grpSpLocks/>
          </p:cNvGrpSpPr>
          <p:nvPr/>
        </p:nvGrpSpPr>
        <p:grpSpPr bwMode="auto">
          <a:xfrm>
            <a:off x="2529012" y="5131594"/>
            <a:ext cx="287338" cy="428625"/>
            <a:chOff x="2000240" y="571473"/>
            <a:chExt cx="287034" cy="428630"/>
          </a:xfrm>
        </p:grpSpPr>
        <p:sp>
          <p:nvSpPr>
            <p:cNvPr id="42" name="Gleichschenkliges Dreieck 41"/>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43" name="Textfeld 469"/>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sp>
        <p:nvSpPr>
          <p:cNvPr id="48" name="Rechteck 47"/>
          <p:cNvSpPr/>
          <p:nvPr/>
        </p:nvSpPr>
        <p:spPr>
          <a:xfrm>
            <a:off x="3189412" y="5018881"/>
            <a:ext cx="3213100" cy="660400"/>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Comprensión del régimen nacional de incendios y factores de emisión </a:t>
            </a:r>
          </a:p>
          <a:p>
            <a:pPr marL="90488" indent="-90488" fontAlgn="auto">
              <a:spcBef>
                <a:spcPts val="0"/>
              </a:spcBef>
              <a:spcAft>
                <a:spcPts val="0"/>
              </a:spcAft>
              <a:buFont typeface="Arial" pitchFamily="34" charset="0"/>
              <a:buChar char="•"/>
              <a:defRPr/>
            </a:pPr>
            <a:r>
              <a:rPr lang="es-AR" sz="900" dirty="0" smtClean="0"/>
              <a:t>Conocimientos técnicos sobre vigilancia mediante datos satelitales y terrestres </a:t>
            </a:r>
            <a:endParaRPr lang="es-AR" sz="900" dirty="0"/>
          </a:p>
        </p:txBody>
      </p:sp>
      <p:cxnSp>
        <p:nvCxnSpPr>
          <p:cNvPr id="49" name="Gewinkelte Verbindung 48"/>
          <p:cNvCxnSpPr>
            <a:endCxn id="27" idx="1"/>
          </p:cNvCxnSpPr>
          <p:nvPr/>
        </p:nvCxnSpPr>
        <p:spPr>
          <a:xfrm flipV="1">
            <a:off x="2832225" y="2216944"/>
            <a:ext cx="363537" cy="47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endCxn id="30" idx="1"/>
          </p:cNvCxnSpPr>
          <p:nvPr/>
        </p:nvCxnSpPr>
        <p:spPr>
          <a:xfrm flipV="1">
            <a:off x="2819525" y="2999581"/>
            <a:ext cx="373062" cy="3175"/>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endCxn id="39" idx="1"/>
          </p:cNvCxnSpPr>
          <p:nvPr/>
        </p:nvCxnSpPr>
        <p:spPr>
          <a:xfrm>
            <a:off x="2816350" y="3785394"/>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endCxn id="48" idx="1"/>
          </p:cNvCxnSpPr>
          <p:nvPr/>
        </p:nvCxnSpPr>
        <p:spPr>
          <a:xfrm flipV="1">
            <a:off x="2814762" y="5349081"/>
            <a:ext cx="37465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a:xfrm>
            <a:off x="656823" y="4333081"/>
            <a:ext cx="1926164"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s-AR" sz="900" dirty="0" smtClean="0"/>
              <a:t>¿Emisiones significativas de otros depósitos de carbono? </a:t>
            </a:r>
            <a:endParaRPr lang="es-AR" sz="900" dirty="0"/>
          </a:p>
        </p:txBody>
      </p:sp>
      <p:grpSp>
        <p:nvGrpSpPr>
          <p:cNvPr id="54" name="Gruppieren 308"/>
          <p:cNvGrpSpPr>
            <a:grpSpLocks/>
          </p:cNvGrpSpPr>
          <p:nvPr/>
        </p:nvGrpSpPr>
        <p:grpSpPr bwMode="auto">
          <a:xfrm>
            <a:off x="2527425" y="4345781"/>
            <a:ext cx="287337" cy="428625"/>
            <a:chOff x="2000240" y="571472"/>
            <a:chExt cx="287033" cy="428630"/>
          </a:xfrm>
        </p:grpSpPr>
        <p:sp>
          <p:nvSpPr>
            <p:cNvPr id="55" name="Gleichschenkliges Dreieck 5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6" name="Textfeld 48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sp>
        <p:nvSpPr>
          <p:cNvPr id="61" name="Rechteck 60"/>
          <p:cNvSpPr/>
          <p:nvPr/>
        </p:nvSpPr>
        <p:spPr>
          <a:xfrm>
            <a:off x="3187825" y="4250531"/>
            <a:ext cx="3224212" cy="627063"/>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Análisis de procesos humanos, áreas afectadas y factores de emisión</a:t>
            </a:r>
          </a:p>
          <a:p>
            <a:pPr marL="90488" indent="-90488" fontAlgn="auto">
              <a:spcBef>
                <a:spcPts val="0"/>
              </a:spcBef>
              <a:spcAft>
                <a:spcPts val="0"/>
              </a:spcAft>
              <a:buFont typeface="Arial" pitchFamily="34" charset="0"/>
              <a:buChar char="•"/>
              <a:defRPr/>
            </a:pPr>
            <a:r>
              <a:rPr lang="es-AR" sz="900" dirty="0" smtClean="0"/>
              <a:t>Capacidades y recursos para el inventario nacional (es decir, para el carbono del suelo)</a:t>
            </a:r>
            <a:endParaRPr lang="es-AR" sz="900" dirty="0"/>
          </a:p>
        </p:txBody>
      </p:sp>
      <p:cxnSp>
        <p:nvCxnSpPr>
          <p:cNvPr id="62" name="Gewinkelte Verbindung 61"/>
          <p:cNvCxnSpPr>
            <a:endCxn id="61" idx="1"/>
          </p:cNvCxnSpPr>
          <p:nvPr/>
        </p:nvCxnSpPr>
        <p:spPr>
          <a:xfrm flipV="1">
            <a:off x="2813175" y="4563269"/>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659998" y="5914231"/>
            <a:ext cx="1926164"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s-AR" sz="900" dirty="0" smtClean="0"/>
              <a:t>¿Fuentes de errores conocidas e incertidumbre cuantificada</a:t>
            </a:r>
            <a:r>
              <a:rPr lang="en-US" sz="900" dirty="0" smtClean="0"/>
              <a:t>?</a:t>
            </a:r>
            <a:endParaRPr lang="es-ES" sz="900" dirty="0"/>
          </a:p>
        </p:txBody>
      </p:sp>
      <p:grpSp>
        <p:nvGrpSpPr>
          <p:cNvPr id="64" name="Gruppieren 321"/>
          <p:cNvGrpSpPr>
            <a:grpSpLocks/>
          </p:cNvGrpSpPr>
          <p:nvPr/>
        </p:nvGrpSpPr>
        <p:grpSpPr bwMode="auto">
          <a:xfrm>
            <a:off x="1408264" y="6284119"/>
            <a:ext cx="428625" cy="287337"/>
            <a:chOff x="1000749" y="1142976"/>
            <a:chExt cx="428630" cy="286395"/>
          </a:xfrm>
        </p:grpSpPr>
        <p:sp>
          <p:nvSpPr>
            <p:cNvPr id="65" name="Gleichschenkliges Dreieck 64"/>
            <p:cNvSpPr/>
            <p:nvPr/>
          </p:nvSpPr>
          <p:spPr>
            <a:xfrm rot="10800000">
              <a:off x="1000749" y="1214179"/>
              <a:ext cx="428630" cy="21519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66" name="Textfeld 495"/>
            <p:cNvSpPr txBox="1">
              <a:spLocks noChangeArrowheads="1"/>
            </p:cNvSpPr>
            <p:nvPr/>
          </p:nvSpPr>
          <p:spPr bwMode="auto">
            <a:xfrm>
              <a:off x="1072187" y="1142976"/>
              <a:ext cx="264819" cy="276091"/>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sp>
        <p:nvSpPr>
          <p:cNvPr id="68" name="Rechteck 67"/>
          <p:cNvSpPr/>
          <p:nvPr/>
        </p:nvSpPr>
        <p:spPr>
          <a:xfrm>
            <a:off x="3195762" y="5826919"/>
            <a:ext cx="3230563" cy="528637"/>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s-AR" sz="900" dirty="0" smtClean="0"/>
              <a:t>Conocimientos </a:t>
            </a:r>
            <a:r>
              <a:rPr lang="es-AR" sz="900" dirty="0" smtClean="0"/>
              <a:t>técnicos para </a:t>
            </a:r>
            <a:r>
              <a:rPr lang="es-AR" sz="900" dirty="0" smtClean="0"/>
              <a:t>realizar evaluaciones de la precisión y análisis de errores</a:t>
            </a:r>
          </a:p>
          <a:p>
            <a:pPr marL="90488" indent="-90488" fontAlgn="auto">
              <a:spcBef>
                <a:spcPts val="0"/>
              </a:spcBef>
              <a:spcAft>
                <a:spcPts val="0"/>
              </a:spcAft>
              <a:buFont typeface="Arial" pitchFamily="34" charset="0"/>
              <a:buChar char="•"/>
              <a:defRPr/>
            </a:pPr>
            <a:r>
              <a:rPr lang="es-AR" sz="900" dirty="0" smtClean="0"/>
              <a:t>Enfoques para manejar y reducir la incertidumbre </a:t>
            </a:r>
            <a:endParaRPr lang="es-AR" sz="900" dirty="0"/>
          </a:p>
        </p:txBody>
      </p:sp>
      <p:grpSp>
        <p:nvGrpSpPr>
          <p:cNvPr id="69" name="Gruppieren 341"/>
          <p:cNvGrpSpPr>
            <a:grpSpLocks/>
          </p:cNvGrpSpPr>
          <p:nvPr/>
        </p:nvGrpSpPr>
        <p:grpSpPr bwMode="auto">
          <a:xfrm>
            <a:off x="2522662" y="5911056"/>
            <a:ext cx="287338" cy="428625"/>
            <a:chOff x="2000240" y="571473"/>
            <a:chExt cx="287034" cy="428630"/>
          </a:xfrm>
        </p:grpSpPr>
        <p:sp>
          <p:nvSpPr>
            <p:cNvPr id="70" name="Gleichschenkliges Dreieck 69"/>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1" name="Textfeld 511"/>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es-ES" sz="1200" b="1" dirty="0">
                <a:solidFill>
                  <a:schemeClr val="bg1"/>
                </a:solidFill>
                <a:latin typeface="Calibri" pitchFamily="34" charset="0"/>
              </a:endParaRPr>
            </a:p>
          </p:txBody>
        </p:sp>
      </p:grpSp>
      <p:cxnSp>
        <p:nvCxnSpPr>
          <p:cNvPr id="72" name="Gewinkelte Verbindung 71"/>
          <p:cNvCxnSpPr/>
          <p:nvPr/>
        </p:nvCxnSpPr>
        <p:spPr>
          <a:xfrm>
            <a:off x="2814762" y="6125369"/>
            <a:ext cx="38100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4" name="Rechteck 73"/>
          <p:cNvSpPr/>
          <p:nvPr/>
        </p:nvSpPr>
        <p:spPr bwMode="auto">
          <a:xfrm>
            <a:off x="617007" y="3451004"/>
            <a:ext cx="8277231" cy="2272316"/>
          </a:xfrm>
          <a:prstGeom prst="rect">
            <a:avLst/>
          </a:prstGeom>
          <a:solidFill>
            <a:schemeClr val="bg1">
              <a:alpha val="1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75" name="Rechteck 74"/>
          <p:cNvSpPr/>
          <p:nvPr/>
        </p:nvSpPr>
        <p:spPr bwMode="auto">
          <a:xfrm>
            <a:off x="6510462" y="3540919"/>
            <a:ext cx="2524125" cy="1815882"/>
          </a:xfrm>
          <a:prstGeom prst="rect">
            <a:avLst/>
          </a:prstGeom>
        </p:spPr>
        <p:txBody>
          <a:bodyPr>
            <a:spAutoFit/>
          </a:bodyPr>
          <a:lstStyle/>
          <a:p>
            <a:pPr>
              <a:defRPr/>
            </a:pPr>
            <a:r>
              <a:rPr lang="es-AR" sz="1400" dirty="0" smtClean="0"/>
              <a:t>Cierta flexibilidad y puntos de entrada para los países, en función de:</a:t>
            </a:r>
          </a:p>
          <a:p>
            <a:pPr marL="342900" indent="-342900">
              <a:buFont typeface="Wingdings" pitchFamily="2" charset="2"/>
              <a:buChar char="Ø"/>
              <a:defRPr/>
            </a:pPr>
            <a:r>
              <a:rPr lang="es-AR" sz="1400" dirty="0" smtClean="0"/>
              <a:t>Categoría de importancia (clave)</a:t>
            </a:r>
          </a:p>
          <a:p>
            <a:pPr marL="342900" indent="-342900">
              <a:buFont typeface="Wingdings" pitchFamily="2" charset="2"/>
              <a:buChar char="Ø"/>
              <a:defRPr/>
            </a:pPr>
            <a:r>
              <a:rPr lang="es-AR" sz="1400" dirty="0" smtClean="0"/>
              <a:t>Estrategia nacional y objetivos de REDD </a:t>
            </a:r>
          </a:p>
          <a:p>
            <a:pPr marL="342900" indent="-342900">
              <a:buFont typeface="Wingdings" pitchFamily="2" charset="2"/>
              <a:buChar char="Ø"/>
              <a:defRPr/>
            </a:pPr>
            <a:r>
              <a:rPr lang="es-AR" sz="1400" dirty="0" smtClean="0"/>
              <a:t>Capacidades existentes</a:t>
            </a:r>
            <a:endParaRPr lang="es-AR" sz="1400" dirty="0"/>
          </a:p>
        </p:txBody>
      </p:sp>
      <p:grpSp>
        <p:nvGrpSpPr>
          <p:cNvPr id="93" name="Gruppieren 271"/>
          <p:cNvGrpSpPr>
            <a:grpSpLocks/>
          </p:cNvGrpSpPr>
          <p:nvPr/>
        </p:nvGrpSpPr>
        <p:grpSpPr bwMode="auto">
          <a:xfrm>
            <a:off x="1411276" y="3143257"/>
            <a:ext cx="428625" cy="285750"/>
            <a:chOff x="1000749" y="1142976"/>
            <a:chExt cx="428630" cy="286395"/>
          </a:xfrm>
        </p:grpSpPr>
        <p:sp>
          <p:nvSpPr>
            <p:cNvPr id="94"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5" name="Textfeld 415"/>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cxnSp>
        <p:nvCxnSpPr>
          <p:cNvPr id="96" name="Gewinkelte Verbindung 27"/>
          <p:cNvCxnSpPr>
            <a:stCxn id="94" idx="0"/>
          </p:cNvCxnSpPr>
          <p:nvPr/>
        </p:nvCxnSpPr>
        <p:spPr>
          <a:xfrm rot="16200000" flipH="1">
            <a:off x="1562944" y="3491650"/>
            <a:ext cx="125412" cy="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7" name="Gruppieren 271"/>
          <p:cNvGrpSpPr>
            <a:grpSpLocks/>
          </p:cNvGrpSpPr>
          <p:nvPr/>
        </p:nvGrpSpPr>
        <p:grpSpPr bwMode="auto">
          <a:xfrm>
            <a:off x="1411292" y="3926622"/>
            <a:ext cx="428625" cy="285750"/>
            <a:chOff x="1000749" y="1142976"/>
            <a:chExt cx="428630" cy="286395"/>
          </a:xfrm>
        </p:grpSpPr>
        <p:sp>
          <p:nvSpPr>
            <p:cNvPr id="98"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9" name="Textfeld 415"/>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S</a:t>
              </a:r>
              <a:endParaRPr lang="es-ES" sz="1200" b="1" dirty="0">
                <a:solidFill>
                  <a:schemeClr val="bg1"/>
                </a:solidFill>
                <a:latin typeface="Calibri" pitchFamily="34" charset="0"/>
              </a:endParaRPr>
            </a:p>
          </p:txBody>
        </p:sp>
      </p:grpSp>
      <p:cxnSp>
        <p:nvCxnSpPr>
          <p:cNvPr id="100" name="Gewinkelte Verbindung 27"/>
          <p:cNvCxnSpPr>
            <a:stCxn id="98" idx="0"/>
          </p:cNvCxnSpPr>
          <p:nvPr/>
        </p:nvCxnSpPr>
        <p:spPr>
          <a:xfrm rot="16200000" flipH="1">
            <a:off x="1562960" y="4275015"/>
            <a:ext cx="125412" cy="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1" name="Gruppieren 271"/>
          <p:cNvGrpSpPr>
            <a:grpSpLocks/>
          </p:cNvGrpSpPr>
          <p:nvPr/>
        </p:nvGrpSpPr>
        <p:grpSpPr bwMode="auto">
          <a:xfrm>
            <a:off x="1411308" y="4696475"/>
            <a:ext cx="428625" cy="285750"/>
            <a:chOff x="1000749" y="1142976"/>
            <a:chExt cx="428630" cy="286395"/>
          </a:xfrm>
        </p:grpSpPr>
        <p:sp>
          <p:nvSpPr>
            <p:cNvPr id="102"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03" name="Textfeld 415"/>
            <p:cNvSpPr txBox="1">
              <a:spLocks noChangeArrowheads="1"/>
            </p:cNvSpPr>
            <p:nvPr/>
          </p:nvSpPr>
          <p:spPr bwMode="auto">
            <a:xfrm>
              <a:off x="1061767" y="1142976"/>
              <a:ext cx="285659" cy="277624"/>
            </a:xfrm>
            <a:prstGeom prst="rect">
              <a:avLst/>
            </a:prstGeom>
            <a:noFill/>
            <a:ln w="9525">
              <a:noFill/>
              <a:miter lim="800000"/>
              <a:headEnd/>
              <a:tailEnd/>
            </a:ln>
          </p:spPr>
          <p:txBody>
            <a:bodyPr wrap="none">
              <a:spAutoFit/>
            </a:bodyPr>
            <a:lstStyle/>
            <a:p>
              <a:pPr algn="ctr"/>
              <a:r>
                <a:rPr lang="en-US" sz="1200" b="1" dirty="0">
                  <a:solidFill>
                    <a:schemeClr val="bg1"/>
                  </a:solidFill>
                </a:rPr>
                <a:t>N</a:t>
              </a:r>
              <a:endParaRPr lang="es-ES" sz="1200" b="1" dirty="0">
                <a:solidFill>
                  <a:schemeClr val="bg1"/>
                </a:solidFill>
                <a:latin typeface="Calibri" pitchFamily="34" charset="0"/>
              </a:endParaRPr>
            </a:p>
          </p:txBody>
        </p:sp>
      </p:grpSp>
      <p:cxnSp>
        <p:nvCxnSpPr>
          <p:cNvPr id="104" name="Gewinkelte Verbindung 27"/>
          <p:cNvCxnSpPr>
            <a:stCxn id="102" idx="0"/>
          </p:cNvCxnSpPr>
          <p:nvPr/>
        </p:nvCxnSpPr>
        <p:spPr>
          <a:xfrm rot="16200000" flipH="1">
            <a:off x="1562976" y="5044868"/>
            <a:ext cx="125412" cy="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5" name="Gruppieren 271"/>
          <p:cNvGrpSpPr>
            <a:grpSpLocks/>
          </p:cNvGrpSpPr>
          <p:nvPr/>
        </p:nvGrpSpPr>
        <p:grpSpPr bwMode="auto">
          <a:xfrm>
            <a:off x="1411324" y="5490971"/>
            <a:ext cx="428625" cy="285750"/>
            <a:chOff x="1000749" y="1142976"/>
            <a:chExt cx="428630" cy="286395"/>
          </a:xfrm>
        </p:grpSpPr>
        <p:sp>
          <p:nvSpPr>
            <p:cNvPr id="106"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07" name="Textfeld 415"/>
            <p:cNvSpPr txBox="1">
              <a:spLocks noChangeArrowheads="1"/>
            </p:cNvSpPr>
            <p:nvPr/>
          </p:nvSpPr>
          <p:spPr bwMode="auto">
            <a:xfrm>
              <a:off x="1061767" y="1142976"/>
              <a:ext cx="285658" cy="277624"/>
            </a:xfrm>
            <a:prstGeom prst="rect">
              <a:avLst/>
            </a:prstGeom>
            <a:noFill/>
            <a:ln w="9525">
              <a:noFill/>
              <a:miter lim="800000"/>
              <a:headEnd/>
              <a:tailEnd/>
            </a:ln>
          </p:spPr>
          <p:txBody>
            <a:bodyPr wrap="none">
              <a:spAutoFit/>
            </a:bodyPr>
            <a:lstStyle/>
            <a:p>
              <a:pPr algn="ctr"/>
              <a:r>
                <a:rPr lang="en-US" sz="1200" b="1" dirty="0" smtClean="0">
                  <a:solidFill>
                    <a:schemeClr val="bg1"/>
                  </a:solidFill>
                  <a:latin typeface="Calibri" pitchFamily="34" charset="0"/>
                </a:rPr>
                <a:t>N</a:t>
              </a:r>
              <a:endParaRPr lang="es-ES" sz="1200" b="1" dirty="0">
                <a:solidFill>
                  <a:schemeClr val="bg1"/>
                </a:solidFill>
                <a:latin typeface="Calibri" pitchFamily="34" charset="0"/>
              </a:endParaRPr>
            </a:p>
          </p:txBody>
        </p:sp>
      </p:grpSp>
      <p:cxnSp>
        <p:nvCxnSpPr>
          <p:cNvPr id="108" name="Gewinkelte Verbindung 27"/>
          <p:cNvCxnSpPr>
            <a:stCxn id="106" idx="0"/>
          </p:cNvCxnSpPr>
          <p:nvPr/>
        </p:nvCxnSpPr>
        <p:spPr>
          <a:xfrm rot="16200000" flipH="1">
            <a:off x="1562992" y="5839364"/>
            <a:ext cx="125412" cy="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91650"/>
          </a:xfrm>
        </p:spPr>
        <p:txBody>
          <a:bodyPr/>
          <a:lstStyle/>
          <a:p>
            <a:r>
              <a:rPr lang="" dirty="0" smtClean="0"/>
              <a:t>Vigilancia en la fase de establecimiento</a:t>
            </a:r>
            <a:endParaRPr lang="" dirty="0"/>
          </a:p>
        </p:txBody>
      </p:sp>
      <p:sp>
        <p:nvSpPr>
          <p:cNvPr id="3" name="Tijdelijke aanduiding voor tekst 2"/>
          <p:cNvSpPr>
            <a:spLocks noGrp="1"/>
          </p:cNvSpPr>
          <p:nvPr>
            <p:ph type="body" sz="quarter" idx="10"/>
          </p:nvPr>
        </p:nvSpPr>
        <p:spPr>
          <a:xfrm>
            <a:off x="421200" y="1243802"/>
            <a:ext cx="8521188" cy="4750130"/>
          </a:xfrm>
        </p:spPr>
        <p:txBody>
          <a:bodyPr/>
          <a:lstStyle/>
          <a:p>
            <a:pPr>
              <a:lnSpc>
                <a:spcPct val="100000"/>
              </a:lnSpc>
              <a:spcBef>
                <a:spcPts val="600"/>
              </a:spcBef>
            </a:pPr>
            <a:r>
              <a:rPr lang="es-AR" sz="1700" dirty="0" smtClean="0"/>
              <a:t>Evaluar y hacer uso óptimo de las </a:t>
            </a:r>
            <a:r>
              <a:rPr lang="es-AR" sz="1700" b="1" dirty="0" smtClean="0"/>
              <a:t>observaciones y la información existentes</a:t>
            </a:r>
            <a:r>
              <a:rPr lang="es-AR" sz="1700" dirty="0" smtClean="0"/>
              <a:t>.</a:t>
            </a:r>
          </a:p>
          <a:p>
            <a:pPr>
              <a:lnSpc>
                <a:spcPct val="100000"/>
              </a:lnSpc>
              <a:spcBef>
                <a:spcPts val="600"/>
              </a:spcBef>
            </a:pPr>
            <a:r>
              <a:rPr lang="es-AR" sz="1700" dirty="0" smtClean="0"/>
              <a:t>Especificar una metodología y un marco de implementación operativo para la </a:t>
            </a:r>
            <a:r>
              <a:rPr lang="es-AR" sz="1700" b="1" dirty="0" smtClean="0"/>
              <a:t>vigilancia del cambio en áreas forestales </a:t>
            </a:r>
            <a:r>
              <a:rPr lang="es-AR" sz="1700" dirty="0" smtClean="0"/>
              <a:t>a nivel nacional.</a:t>
            </a:r>
          </a:p>
          <a:p>
            <a:pPr>
              <a:lnSpc>
                <a:spcPct val="100000"/>
              </a:lnSpc>
              <a:spcBef>
                <a:spcPts val="600"/>
              </a:spcBef>
            </a:pPr>
            <a:r>
              <a:rPr lang="es-AR" sz="1700" dirty="0" smtClean="0"/>
              <a:t>Analizar los registros satelitales históricos para </a:t>
            </a:r>
            <a:r>
              <a:rPr lang="es-AR" sz="1700" dirty="0" smtClean="0"/>
              <a:t>establecer </a:t>
            </a:r>
            <a:r>
              <a:rPr lang="es-AR" sz="1700" b="1" dirty="0" smtClean="0"/>
              <a:t>niveles </a:t>
            </a:r>
            <a:r>
              <a:rPr lang="es-AR" sz="1700" b="1" dirty="0" smtClean="0"/>
              <a:t>de referencia de emisiones </a:t>
            </a:r>
            <a:r>
              <a:rPr lang="es-AR" sz="1700" dirty="0" smtClean="0"/>
              <a:t>forestales o niveles de referencia forestal.</a:t>
            </a:r>
          </a:p>
          <a:p>
            <a:pPr>
              <a:lnSpc>
                <a:spcPct val="100000"/>
              </a:lnSpc>
              <a:spcBef>
                <a:spcPts val="600"/>
              </a:spcBef>
            </a:pPr>
            <a:r>
              <a:rPr lang="es-AR" sz="1700" dirty="0" smtClean="0"/>
              <a:t>Desarrollar conocimientos sobre las áreas afectadas por </a:t>
            </a:r>
            <a:r>
              <a:rPr lang="es-AR" sz="1700" b="1" dirty="0" smtClean="0"/>
              <a:t>degradación forestal </a:t>
            </a:r>
            <a:r>
              <a:rPr lang="es-AR" sz="1700" dirty="0" smtClean="0"/>
              <a:t>y evaluar el modo de realizar el seguimiento de los procesos de degradación forestal relevantes.</a:t>
            </a:r>
          </a:p>
          <a:p>
            <a:pPr>
              <a:lnSpc>
                <a:spcPct val="100000"/>
              </a:lnSpc>
              <a:spcBef>
                <a:spcPts val="600"/>
              </a:spcBef>
            </a:pPr>
            <a:r>
              <a:rPr lang="es-AR" sz="1700" dirty="0" smtClean="0"/>
              <a:t>Completar la </a:t>
            </a:r>
            <a:r>
              <a:rPr lang="es-AR" sz="1700" b="1" dirty="0" smtClean="0"/>
              <a:t>selección del personal</a:t>
            </a:r>
            <a:r>
              <a:rPr lang="es-AR" sz="1700" dirty="0" smtClean="0"/>
              <a:t> y proveer </a:t>
            </a:r>
            <a:r>
              <a:rPr lang="es-AR" sz="1700" b="1" dirty="0" smtClean="0"/>
              <a:t>capacitación</a:t>
            </a:r>
            <a:r>
              <a:rPr lang="es-AR" sz="1700" dirty="0" smtClean="0"/>
              <a:t> al equipo nacional para realizar actividades de seguimiento.</a:t>
            </a:r>
          </a:p>
          <a:p>
            <a:pPr>
              <a:lnSpc>
                <a:spcPct val="100000"/>
              </a:lnSpc>
              <a:spcBef>
                <a:spcPts val="600"/>
              </a:spcBef>
            </a:pPr>
            <a:r>
              <a:rPr lang="es-AR" sz="1700" dirty="0" smtClean="0"/>
              <a:t>Completar un </a:t>
            </a:r>
            <a:r>
              <a:rPr lang="es-AR" sz="1700" b="1" dirty="0" smtClean="0"/>
              <a:t>análisis de errores y exactitud</a:t>
            </a:r>
            <a:r>
              <a:rPr lang="es-AR" sz="1700" dirty="0" smtClean="0"/>
              <a:t> para las estimaciones del periodo histórico.</a:t>
            </a:r>
          </a:p>
          <a:p>
            <a:pPr>
              <a:lnSpc>
                <a:spcPct val="100000"/>
              </a:lnSpc>
              <a:spcBef>
                <a:spcPts val="600"/>
              </a:spcBef>
            </a:pPr>
            <a:r>
              <a:rPr lang="es-AR" sz="1700" dirty="0" smtClean="0"/>
              <a:t>Realizar una</a:t>
            </a:r>
            <a:r>
              <a:rPr lang="es-AR" sz="1700" b="1" dirty="0" smtClean="0"/>
              <a:t> prueba de funcionamiento </a:t>
            </a:r>
            <a:r>
              <a:rPr lang="es-AR" sz="1700" dirty="0" smtClean="0"/>
              <a:t>del sistema operativo de vigilancia de cambios en áreas forestales.</a:t>
            </a:r>
          </a:p>
          <a:p>
            <a:pPr>
              <a:lnSpc>
                <a:spcPct val="100000"/>
              </a:lnSpc>
              <a:buNone/>
            </a:pPr>
            <a:endParaRPr lang="es-ES" sz="1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Análisis e informes</a:t>
            </a:r>
            <a:endParaRPr lang="es-ES" dirty="0"/>
          </a:p>
        </p:txBody>
      </p:sp>
      <p:pic>
        <p:nvPicPr>
          <p:cNvPr id="4" name="Picture 3"/>
          <p:cNvPicPr>
            <a:picLocks noChangeAspect="1" noChangeArrowheads="1"/>
          </p:cNvPicPr>
          <p:nvPr/>
        </p:nvPicPr>
        <p:blipFill>
          <a:blip r:embed="rId3" cstate="print"/>
          <a:srcRect l="16006" t="33208" r="20000" b="25339"/>
          <a:stretch>
            <a:fillRect/>
          </a:stretch>
        </p:blipFill>
        <p:spPr bwMode="auto">
          <a:xfrm>
            <a:off x="273050" y="1475270"/>
            <a:ext cx="8564563"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130" y="230189"/>
            <a:ext cx="8756308" cy="773055"/>
          </a:xfrm>
        </p:spPr>
        <p:txBody>
          <a:bodyPr/>
          <a:lstStyle/>
          <a:p>
            <a:r>
              <a:rPr lang="es-AR" sz="2300" dirty="0" smtClean="0"/>
              <a:t>Ejemplo: Hoja de ruta de la MNV de REDD+ para Etiopía</a:t>
            </a:r>
            <a:endParaRPr lang="es-AR" sz="2300" dirty="0"/>
          </a:p>
        </p:txBody>
      </p:sp>
      <p:sp>
        <p:nvSpPr>
          <p:cNvPr id="4" name="Text Placeholder 3"/>
          <p:cNvSpPr>
            <a:spLocks noGrp="1"/>
          </p:cNvSpPr>
          <p:nvPr>
            <p:ph type="body" sz="quarter" idx="10"/>
          </p:nvPr>
        </p:nvSpPr>
        <p:spPr>
          <a:xfrm>
            <a:off x="2100" y="1289149"/>
            <a:ext cx="4931850" cy="5454552"/>
          </a:xfrm>
          <a:solidFill>
            <a:schemeClr val="bg1"/>
          </a:solidFill>
        </p:spPr>
        <p:txBody>
          <a:bodyPr/>
          <a:lstStyle/>
          <a:p>
            <a:pPr marL="457200" indent="-457200">
              <a:lnSpc>
                <a:spcPct val="100000"/>
              </a:lnSpc>
              <a:buSzPct val="100000"/>
              <a:buFont typeface="+mj-lt"/>
              <a:buAutoNum type="arabicPeriod"/>
            </a:pPr>
            <a:r>
              <a:rPr lang="es-AR" sz="1600" dirty="0" smtClean="0"/>
              <a:t>Establecer mecanismos institucionales.</a:t>
            </a:r>
          </a:p>
          <a:p>
            <a:pPr marL="457200" indent="-457200">
              <a:lnSpc>
                <a:spcPct val="100000"/>
              </a:lnSpc>
              <a:buSzPct val="100000"/>
              <a:buFont typeface="+mj-lt"/>
              <a:buAutoNum type="arabicPeriod"/>
            </a:pPr>
            <a:r>
              <a:rPr lang="es-AR" sz="1600" dirty="0" smtClean="0"/>
              <a:t>Mejorar la vigilancia forestal nacional: datos de actividad.</a:t>
            </a:r>
          </a:p>
          <a:p>
            <a:pPr marL="457200" indent="-457200">
              <a:lnSpc>
                <a:spcPct val="100000"/>
              </a:lnSpc>
              <a:buSzPct val="100000"/>
              <a:buFont typeface="+mj-lt"/>
              <a:buAutoNum type="arabicPeriod"/>
            </a:pPr>
            <a:r>
              <a:rPr lang="es-AR" sz="1600" dirty="0" smtClean="0"/>
              <a:t>Mejorar la vigilancia forestal nacional: reservas de carbono y factores de emisión. </a:t>
            </a:r>
          </a:p>
          <a:p>
            <a:pPr marL="457200" indent="-457200">
              <a:lnSpc>
                <a:spcPct val="100000"/>
              </a:lnSpc>
              <a:buSzPct val="100000"/>
              <a:buFont typeface="+mj-lt"/>
              <a:buAutoNum type="arabicPeriod"/>
            </a:pPr>
            <a:r>
              <a:rPr lang="es-AR" sz="1600" dirty="0" smtClean="0"/>
              <a:t>Mejorar las estimaciones y </a:t>
            </a:r>
            <a:r>
              <a:rPr lang="es-AR" sz="1600" dirty="0"/>
              <a:t>las capacidades de presentación de </a:t>
            </a:r>
            <a:r>
              <a:rPr lang="es-AR" sz="1600" dirty="0" smtClean="0"/>
              <a:t>informes internacionales sobre UTCUTS, el inventario de GEI y REDD</a:t>
            </a:r>
            <a:r>
              <a:rPr lang="es-AR" sz="1600" dirty="0" smtClean="0"/>
              <a:t>+. </a:t>
            </a:r>
            <a:endParaRPr lang="es-AR" sz="1600" dirty="0" smtClean="0"/>
          </a:p>
          <a:p>
            <a:pPr marL="457200" indent="-457200">
              <a:lnSpc>
                <a:spcPct val="100000"/>
              </a:lnSpc>
              <a:buSzPct val="100000"/>
              <a:buFont typeface="+mj-lt"/>
              <a:buAutoNum type="arabicPeriod"/>
            </a:pPr>
            <a:r>
              <a:rPr lang="es-AR" sz="1600" dirty="0" smtClean="0"/>
              <a:t>Realizar preparativos para la MNV de actividades REDD+ a nivel nacional.</a:t>
            </a:r>
          </a:p>
          <a:p>
            <a:pPr marL="457200" indent="-457200">
              <a:lnSpc>
                <a:spcPct val="100000"/>
              </a:lnSpc>
              <a:buSzPct val="100000"/>
              <a:buFont typeface="+mj-lt"/>
              <a:buAutoNum type="arabicPeriod"/>
            </a:pPr>
            <a:r>
              <a:rPr lang="es-AR" sz="1600" dirty="0" smtClean="0"/>
              <a:t>Implementar un programa de mejora continua y fortalecimiento de capacidades</a:t>
            </a:r>
            <a:r>
              <a:rPr lang="es-AR" sz="1600" dirty="0" smtClean="0"/>
              <a:t>. </a:t>
            </a:r>
            <a:endParaRPr lang="es-AR" sz="1600" dirty="0" smtClean="0"/>
          </a:p>
          <a:p>
            <a:pPr marL="457200" indent="-457200">
              <a:lnSpc>
                <a:spcPct val="100000"/>
              </a:lnSpc>
              <a:buSzPct val="100000"/>
              <a:buFont typeface="+mj-lt"/>
              <a:buAutoNum type="arabicPeriod"/>
            </a:pPr>
            <a:r>
              <a:rPr lang="es-AR" sz="1600" dirty="0"/>
              <a:t>Mecanismo continuo de comunicación nacional </a:t>
            </a:r>
            <a:r>
              <a:rPr lang="es-AR" sz="1600" dirty="0" smtClean="0"/>
              <a:t>y local sobre el seguimiento de REDD+.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750" t="21765" r="35432" b="10417"/>
          <a:stretch/>
        </p:blipFill>
        <p:spPr bwMode="auto">
          <a:xfrm>
            <a:off x="4876800" y="1249570"/>
            <a:ext cx="4091815" cy="560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91650"/>
          </a:xfrm>
        </p:spPr>
        <p:txBody>
          <a:bodyPr/>
          <a:lstStyle/>
          <a:p>
            <a:r>
              <a:rPr lang="es-PY" dirty="0" smtClean="0"/>
              <a:t>Esquema de la conferencia</a:t>
            </a:r>
            <a:endParaRPr lang="es-PY"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Marco para los </a:t>
            </a:r>
            <a:r>
              <a:rPr lang="es-AR" sz="2200" dirty="0" smtClean="0">
                <a:solidFill>
                  <a:schemeClr val="bg2">
                    <a:lumMod val="20000"/>
                    <a:lumOff val="80000"/>
                  </a:schemeClr>
                </a:solidFill>
                <a:latin typeface="Verdana" pitchFamily="34" charset="0"/>
              </a:rPr>
              <a:t>SNVF.</a:t>
            </a:r>
            <a:endParaRPr lang="es-AR" sz="2200" dirty="0">
              <a:solidFill>
                <a:schemeClr val="bg2">
                  <a:lumMod val="20000"/>
                  <a:lumOff val="80000"/>
                </a:schemeClr>
              </a:solidFill>
              <a:latin typeface="Verdana" pitchFamily="34" charset="0"/>
            </a:endParaRP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Fortalecimiento de la capacidad técnica e institucional para los SNVF y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Planificación e implementación de un SNVF para la MNV de las actividades de REDD+.</a:t>
            </a:r>
          </a:p>
          <a:p>
            <a:pPr marL="342900" indent="-342900">
              <a:lnSpc>
                <a:spcPts val="2500"/>
              </a:lnSpc>
              <a:spcBef>
                <a:spcPts val="1200"/>
              </a:spcBef>
              <a:buClr>
                <a:schemeClr val="bg2"/>
              </a:buClr>
              <a:buSzPct val="100000"/>
              <a:buFont typeface="+mj-lt"/>
              <a:buAutoNum type="arabicPeriod"/>
              <a:defRPr/>
            </a:pPr>
            <a:r>
              <a:rPr lang="es-AR" sz="2200" b="1" dirty="0">
                <a:solidFill>
                  <a:schemeClr val="bg2"/>
                </a:solidFill>
                <a:latin typeface="Verdana" pitchFamily="34" charset="0"/>
              </a:rPr>
              <a:t>Impacto en los costos y diversos factores que influyen en ellos.</a:t>
            </a: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s-AR" dirty="0" smtClean="0"/>
              <a:t>Impacto de un SNVF en los costos</a:t>
            </a:r>
            <a:endParaRPr lang="es-AR" dirty="0"/>
          </a:p>
        </p:txBody>
      </p:sp>
      <p:sp>
        <p:nvSpPr>
          <p:cNvPr id="5" name="Tijdelijke aanduiding voor tekst 2"/>
          <p:cNvSpPr txBox="1">
            <a:spLocks/>
          </p:cNvSpPr>
          <p:nvPr/>
        </p:nvSpPr>
        <p:spPr bwMode="auto">
          <a:xfrm>
            <a:off x="421200" y="1413164"/>
            <a:ext cx="8521188" cy="406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r>
              <a:rPr lang="es-AR" sz="1900" dirty="0" smtClean="0">
                <a:latin typeface="+mj-lt"/>
              </a:rPr>
              <a:t>Varias categorías de costos, incluidos el </a:t>
            </a:r>
            <a:r>
              <a:rPr lang="es-AR" sz="1900" b="1" dirty="0" smtClean="0">
                <a:latin typeface="+mj-lt"/>
              </a:rPr>
              <a:t>costo de oportunidad </a:t>
            </a:r>
            <a:r>
              <a:rPr lang="es-AR" sz="1900" dirty="0" smtClean="0">
                <a:latin typeface="+mj-lt"/>
              </a:rPr>
              <a:t>y los costos de las </a:t>
            </a:r>
            <a:r>
              <a:rPr lang="es-AR" sz="1900" b="1" dirty="0" smtClean="0">
                <a:latin typeface="+mj-lt"/>
              </a:rPr>
              <a:t>transacciones</a:t>
            </a:r>
            <a:r>
              <a:rPr lang="es-AR" sz="1900" dirty="0" smtClean="0">
                <a:latin typeface="+mj-lt"/>
              </a:rPr>
              <a:t> y la </a:t>
            </a:r>
            <a:r>
              <a:rPr lang="es-AR" sz="1900" b="1" dirty="0" smtClean="0">
                <a:latin typeface="+mj-lt"/>
              </a:rPr>
              <a:t>implementación</a:t>
            </a:r>
          </a:p>
          <a:p>
            <a:pPr marL="514350" indent="-514350"/>
            <a:r>
              <a:rPr lang="es-AR" sz="1900" dirty="0" smtClean="0">
                <a:latin typeface="+mj-lt"/>
              </a:rPr>
              <a:t>La MNV del carbono forestal se refleja principalmente en los costos de transacción:</a:t>
            </a:r>
          </a:p>
          <a:p>
            <a:pPr marL="914400" lvl="1" indent="-514350">
              <a:spcBef>
                <a:spcPts val="1200"/>
              </a:spcBef>
              <a:buSzPct val="140000"/>
              <a:buFont typeface="Arial" pitchFamily="34" charset="0"/>
              <a:buChar char="•"/>
            </a:pPr>
            <a:r>
              <a:rPr lang="es-AR" sz="1900" dirty="0" smtClean="0">
                <a:latin typeface="+mj-lt"/>
              </a:rPr>
              <a:t>prueba de que una actividad de REDD+ efectivamente logró cierta cantidad de reducciones de emisiones.</a:t>
            </a:r>
          </a:p>
          <a:p>
            <a:pPr marL="514350" indent="-514350"/>
            <a:r>
              <a:rPr lang="es-AR" sz="1900" dirty="0" smtClean="0">
                <a:latin typeface="+mj-lt"/>
              </a:rPr>
              <a:t>Los recursos necesarios para la vigilancia son pocos comparados con todos los factores de costo de la implementación de REDD+ en el largo plazo:</a:t>
            </a:r>
          </a:p>
          <a:p>
            <a:pPr marL="903288" lvl="1" indent="-452438">
              <a:buSzPct val="140000"/>
              <a:buFont typeface="Arial" pitchFamily="34" charset="0"/>
              <a:buChar char="•"/>
            </a:pPr>
            <a:r>
              <a:rPr lang="es-AR" sz="1900" dirty="0" smtClean="0">
                <a:latin typeface="+mj-lt"/>
              </a:rPr>
              <a:t>Pueden ser bastante significativos durante la fase de preparación, ya que muchos países requieren desarrollar capacidades básicas.</a:t>
            </a:r>
            <a:endParaRPr lang="es-AR" sz="19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Costos de la detección remota</a:t>
            </a:r>
            <a:endParaRPr lang="es-ES" dirty="0"/>
          </a:p>
        </p:txBody>
      </p:sp>
      <p:sp>
        <p:nvSpPr>
          <p:cNvPr id="3" name="Tijdelijke aanduiding voor tekst 2"/>
          <p:cNvSpPr>
            <a:spLocks noGrp="1"/>
          </p:cNvSpPr>
          <p:nvPr>
            <p:ph type="body" sz="quarter" idx="10"/>
          </p:nvPr>
        </p:nvSpPr>
        <p:spPr>
          <a:xfrm>
            <a:off x="421200" y="1239982"/>
            <a:ext cx="8521188" cy="4761068"/>
          </a:xfrm>
        </p:spPr>
        <p:txBody>
          <a:bodyPr/>
          <a:lstStyle/>
          <a:p>
            <a:pPr marL="0" indent="0">
              <a:buFont typeface="Arial" charset="0"/>
              <a:buNone/>
              <a:defRPr/>
            </a:pPr>
            <a:r>
              <a:rPr lang="es-AR" sz="2000" dirty="0" smtClean="0"/>
              <a:t>La implementación de un sistema de vigilancia basado en satélites comprende numerosos factores de costos:</a:t>
            </a:r>
          </a:p>
          <a:p>
            <a:pPr lvl="1">
              <a:buFont typeface="Wingdings" pitchFamily="2" charset="2"/>
              <a:buChar char="§"/>
              <a:defRPr/>
            </a:pPr>
            <a:r>
              <a:rPr lang="es-AR" sz="1800" dirty="0" smtClean="0"/>
              <a:t>datos satelitales, incluidos el acceso a los datos y su procesamiento;</a:t>
            </a:r>
          </a:p>
          <a:p>
            <a:pPr lvl="1">
              <a:buFont typeface="Wingdings" pitchFamily="2" charset="2"/>
              <a:buChar char="§"/>
              <a:defRPr/>
            </a:pPr>
            <a:r>
              <a:rPr lang="es-AR" sz="1800" i="1" dirty="0" smtClean="0"/>
              <a:t>software, hardware</a:t>
            </a:r>
            <a:r>
              <a:rPr lang="es-AR" sz="1800" dirty="0" smtClean="0"/>
              <a:t>, y recursos administrativos, que incluyen el archivo de datos satelitales;</a:t>
            </a:r>
          </a:p>
          <a:p>
            <a:pPr lvl="1">
              <a:buFont typeface="Wingdings" pitchFamily="2" charset="2"/>
              <a:buChar char="§"/>
              <a:defRPr/>
            </a:pPr>
            <a:r>
              <a:rPr lang="es-AR" sz="1800" dirty="0" smtClean="0"/>
              <a:t>recursos humanos para la interpretación y el análisis de datos; </a:t>
            </a:r>
          </a:p>
          <a:p>
            <a:pPr lvl="1">
              <a:buFont typeface="Wingdings" pitchFamily="2" charset="2"/>
              <a:buChar char="§"/>
              <a:defRPr/>
            </a:pPr>
            <a:r>
              <a:rPr lang="es-AR" sz="1800" dirty="0" smtClean="0"/>
              <a:t>vigilancia en la fase de preparación; </a:t>
            </a:r>
          </a:p>
          <a:p>
            <a:pPr lvl="1">
              <a:buFont typeface="Wingdings" pitchFamily="2" charset="2"/>
              <a:buChar char="§"/>
              <a:defRPr/>
            </a:pPr>
            <a:r>
              <a:rPr lang="es-AR" sz="1800" dirty="0" smtClean="0"/>
              <a:t>vigilancia operativa;</a:t>
            </a:r>
          </a:p>
          <a:p>
            <a:pPr lvl="1">
              <a:buFont typeface="Wingdings" pitchFamily="2" charset="2"/>
              <a:buChar char="§"/>
              <a:defRPr/>
            </a:pPr>
            <a:r>
              <a:rPr lang="es-AR" sz="1800" dirty="0" smtClean="0"/>
              <a:t>evaluación de exactitud; </a:t>
            </a:r>
          </a:p>
          <a:p>
            <a:pPr lvl="1">
              <a:buFont typeface="Wingdings" pitchFamily="2" charset="2"/>
              <a:buChar char="§"/>
              <a:defRPr/>
            </a:pPr>
            <a:r>
              <a:rPr lang="es-AR" sz="1800" dirty="0" smtClean="0"/>
              <a:t>cooperación regional para el fortalecimiento de la capacidad y la asistencia técnica.</a:t>
            </a:r>
          </a:p>
          <a:p>
            <a:pPr>
              <a:buNone/>
            </a:pPr>
            <a:endParaRPr lang="es-E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27383"/>
          </a:xfrm>
        </p:spPr>
        <p:txBody>
          <a:bodyPr/>
          <a:lstStyle/>
          <a:p>
            <a:pPr>
              <a:lnSpc>
                <a:spcPct val="100000"/>
              </a:lnSpc>
            </a:pPr>
            <a:r>
              <a:rPr lang="es-PE" sz="2600" dirty="0" smtClean="0"/>
              <a:t>Utilidad de sensores ópticos en diversas resoluciones para la vigilancia de la deforestación</a:t>
            </a:r>
            <a:endParaRPr lang="es-PE" sz="2600" dirty="0"/>
          </a:p>
        </p:txBody>
      </p:sp>
      <p:graphicFrame>
        <p:nvGraphicFramePr>
          <p:cNvPr id="4" name="Tabel 3"/>
          <p:cNvGraphicFramePr>
            <a:graphicFrameLocks noGrp="1"/>
          </p:cNvGraphicFramePr>
          <p:nvPr>
            <p:extLst>
              <p:ext uri="{D42A27DB-BD31-4B8C-83A1-F6EECF244321}">
                <p14:modId xmlns:p14="http://schemas.microsoft.com/office/powerpoint/2010/main" val="1750791740"/>
              </p:ext>
            </p:extLst>
          </p:nvPr>
        </p:nvGraphicFramePr>
        <p:xfrm>
          <a:off x="522514" y="1464353"/>
          <a:ext cx="8241477" cy="4328799"/>
        </p:xfrm>
        <a:graphic>
          <a:graphicData uri="http://schemas.openxmlformats.org/drawingml/2006/table">
            <a:tbl>
              <a:tblPr/>
              <a:tblGrid>
                <a:gridCol w="1203255"/>
                <a:gridCol w="1599322"/>
                <a:gridCol w="1363948"/>
                <a:gridCol w="1539113"/>
                <a:gridCol w="2535839"/>
              </a:tblGrid>
              <a:tr h="589002">
                <a:tc>
                  <a:txBody>
                    <a:bodyPr/>
                    <a:lstStyle/>
                    <a:p>
                      <a:pPr>
                        <a:lnSpc>
                          <a:spcPct val="110000"/>
                        </a:lnSpc>
                        <a:spcAft>
                          <a:spcPts val="0"/>
                        </a:spcAft>
                      </a:pPr>
                      <a:r>
                        <a:rPr lang="es-AR" sz="1200" b="1" noProof="0" dirty="0" smtClean="0">
                          <a:latin typeface="Verdana"/>
                        </a:rPr>
                        <a:t>Sensor y resolución</a:t>
                      </a:r>
                      <a:endParaRPr lang="es-AR" sz="1200" b="1" noProof="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s-AR" sz="1200" b="1" noProof="0" dirty="0" smtClean="0">
                          <a:latin typeface="Verdana"/>
                        </a:rPr>
                        <a:t>Ejemplos de sensores actuales </a:t>
                      </a:r>
                      <a:endParaRPr lang="es-AR" sz="1200" b="1"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s-AR" sz="1200" b="1" noProof="0" dirty="0" smtClean="0">
                          <a:latin typeface="Verdana"/>
                        </a:rPr>
                        <a:t>Unidad de mapeo mínima (cambio)</a:t>
                      </a:r>
                      <a:endParaRPr lang="es-AR" sz="1200" b="1"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s-AR" sz="1200" b="1" noProof="0" dirty="0" smtClean="0">
                          <a:latin typeface="Verdana"/>
                        </a:rPr>
                        <a:t>Costo</a:t>
                      </a:r>
                      <a:endParaRPr lang="es-AR" sz="1200" b="1"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s-AR" sz="1200" b="1" noProof="0" dirty="0" smtClean="0">
                          <a:latin typeface="Verdana"/>
                        </a:rPr>
                        <a:t>Utilidad para la vigilancia</a:t>
                      </a:r>
                      <a:endParaRPr lang="es-AR" sz="1200" b="1"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043055">
                <a:tc>
                  <a:txBody>
                    <a:bodyPr/>
                    <a:lstStyle/>
                    <a:p>
                      <a:pPr>
                        <a:spcAft>
                          <a:spcPts val="0"/>
                        </a:spcAft>
                      </a:pPr>
                      <a:r>
                        <a:rPr lang="es-AR" sz="1200" noProof="0" dirty="0" smtClean="0">
                          <a:solidFill>
                            <a:srgbClr val="000000"/>
                          </a:solidFill>
                          <a:latin typeface="Verdana"/>
                        </a:rPr>
                        <a:t>Gruesa</a:t>
                      </a:r>
                      <a:endParaRPr lang="es-AR" sz="1200" noProof="0" dirty="0" smtClean="0">
                        <a:latin typeface="Verdana"/>
                        <a:ea typeface="Times New Roman"/>
                        <a:cs typeface="Sendnya"/>
                      </a:endParaRPr>
                    </a:p>
                    <a:p>
                      <a:pPr>
                        <a:spcAft>
                          <a:spcPts val="0"/>
                        </a:spcAft>
                      </a:pPr>
                      <a:r>
                        <a:rPr lang="es-AR" sz="1200" noProof="0" dirty="0" smtClean="0">
                          <a:solidFill>
                            <a:srgbClr val="000000"/>
                          </a:solidFill>
                          <a:latin typeface="Verdana"/>
                        </a:rPr>
                        <a:t>(250–1000 m)</a:t>
                      </a:r>
                      <a:endParaRPr lang="es-AR" sz="1200" noProof="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kern="1200" noProof="0" dirty="0" smtClean="0">
                          <a:solidFill>
                            <a:srgbClr val="000000"/>
                          </a:solidFill>
                          <a:latin typeface="Verdana"/>
                          <a:ea typeface="+mn-ea"/>
                          <a:cs typeface="+mn-cs"/>
                        </a:rPr>
                        <a:t>SPOT-VGT (1998– )</a:t>
                      </a:r>
                    </a:p>
                    <a:p>
                      <a:pPr>
                        <a:spcAft>
                          <a:spcPts val="0"/>
                        </a:spcAft>
                      </a:pPr>
                      <a:r>
                        <a:rPr lang="es-AR" sz="1100" kern="1200" noProof="0" dirty="0" smtClean="0">
                          <a:solidFill>
                            <a:srgbClr val="000000"/>
                          </a:solidFill>
                          <a:latin typeface="Verdana"/>
                          <a:ea typeface="+mn-ea"/>
                          <a:cs typeface="+mn-cs"/>
                        </a:rPr>
                        <a:t>Terra-MODIS </a:t>
                      </a:r>
                      <a:r>
                        <a:rPr lang="es-AR" sz="1100" kern="1200" noProof="0" dirty="0" smtClean="0">
                          <a:solidFill>
                            <a:srgbClr val="000000"/>
                          </a:solidFill>
                          <a:latin typeface="Verdana"/>
                          <a:ea typeface="+mn-ea"/>
                          <a:cs typeface="+mn-cs"/>
                        </a:rPr>
                        <a:t/>
                      </a:r>
                      <a:br>
                        <a:rPr lang="es-AR" sz="1100" kern="1200" noProof="0" dirty="0" smtClean="0">
                          <a:solidFill>
                            <a:srgbClr val="000000"/>
                          </a:solidFill>
                          <a:latin typeface="Verdana"/>
                          <a:ea typeface="+mn-ea"/>
                          <a:cs typeface="+mn-cs"/>
                        </a:rPr>
                      </a:br>
                      <a:r>
                        <a:rPr lang="es-AR" sz="1100" kern="1200" noProof="0" dirty="0" smtClean="0">
                          <a:solidFill>
                            <a:srgbClr val="000000"/>
                          </a:solidFill>
                          <a:latin typeface="Verdana"/>
                          <a:ea typeface="+mn-ea"/>
                          <a:cs typeface="+mn-cs"/>
                        </a:rPr>
                        <a:t>(</a:t>
                      </a:r>
                      <a:r>
                        <a:rPr lang="es-AR" sz="1100" kern="1200" noProof="0" dirty="0" smtClean="0">
                          <a:solidFill>
                            <a:srgbClr val="000000"/>
                          </a:solidFill>
                          <a:latin typeface="Verdana"/>
                          <a:ea typeface="+mn-ea"/>
                          <a:cs typeface="+mn-cs"/>
                        </a:rPr>
                        <a:t>2000– )</a:t>
                      </a:r>
                    </a:p>
                    <a:p>
                      <a:pPr>
                        <a:spcAft>
                          <a:spcPts val="0"/>
                        </a:spcAft>
                      </a:pPr>
                      <a:r>
                        <a:rPr lang="es-AR" sz="1100" kern="1200" noProof="0" dirty="0" smtClean="0">
                          <a:solidFill>
                            <a:srgbClr val="000000"/>
                          </a:solidFill>
                          <a:latin typeface="Verdana"/>
                          <a:ea typeface="+mn-ea"/>
                          <a:cs typeface="+mn-cs"/>
                        </a:rPr>
                        <a:t>Envisat-MERIS (2004– 2012)</a:t>
                      </a:r>
                    </a:p>
                    <a:p>
                      <a:pPr>
                        <a:spcAft>
                          <a:spcPts val="0"/>
                        </a:spcAft>
                      </a:pPr>
                      <a:r>
                        <a:rPr lang="es-AR" sz="1100" kern="1200" noProof="0" dirty="0" smtClean="0">
                          <a:solidFill>
                            <a:srgbClr val="000000"/>
                          </a:solidFill>
                          <a:latin typeface="Verdana"/>
                          <a:ea typeface="+mn-ea"/>
                          <a:cs typeface="+mn-cs"/>
                        </a:rPr>
                        <a:t>VIIRS (2012– )</a:t>
                      </a:r>
                      <a:endParaRPr lang="es-AR" sz="1100" kern="1200" noProof="0" dirty="0">
                        <a:solidFill>
                          <a:srgbClr val="000000"/>
                        </a:solidFill>
                        <a:latin typeface="Verdana"/>
                        <a:ea typeface="+mn-ea"/>
                        <a:cs typeface="+mn-cs"/>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noProof="0" dirty="0" smtClean="0">
                          <a:solidFill>
                            <a:srgbClr val="000000"/>
                          </a:solidFill>
                          <a:latin typeface="Verdana"/>
                        </a:rPr>
                        <a:t>~ 100 ha</a:t>
                      </a:r>
                      <a:endParaRPr lang="es-AR" sz="1200" noProof="0" dirty="0" smtClean="0">
                        <a:latin typeface="Verdana"/>
                        <a:ea typeface="Times New Roman"/>
                        <a:cs typeface="Sendnya"/>
                      </a:endParaRPr>
                    </a:p>
                    <a:p>
                      <a:pPr>
                        <a:spcAft>
                          <a:spcPts val="0"/>
                        </a:spcAft>
                      </a:pPr>
                      <a:r>
                        <a:rPr lang="es-AR" sz="1200" noProof="0" dirty="0" smtClean="0">
                          <a:solidFill>
                            <a:srgbClr val="000000"/>
                          </a:solidFill>
                          <a:latin typeface="Verdana"/>
                        </a:rPr>
                        <a:t>~ </a:t>
                      </a:r>
                      <a:r>
                        <a:rPr lang="es-AR" sz="1200" noProof="0" dirty="0" smtClean="0">
                          <a:solidFill>
                            <a:srgbClr val="000000"/>
                          </a:solidFill>
                          <a:latin typeface="+mn-lt"/>
                        </a:rPr>
                        <a:t>10–</a:t>
                      </a:r>
                      <a:r>
                        <a:rPr lang="es-AR" sz="1200" noProof="0" dirty="0" smtClean="0">
                          <a:solidFill>
                            <a:srgbClr val="000000"/>
                          </a:solidFill>
                          <a:latin typeface="Verdana"/>
                        </a:rPr>
                        <a:t>20 ha</a:t>
                      </a:r>
                      <a:endParaRPr lang="es-AR" sz="12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Bajo o gratuito</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Vigilancia</a:t>
                      </a:r>
                      <a:r>
                        <a:rPr lang="es-AR" sz="1100" noProof="0" dirty="0" smtClean="0">
                          <a:solidFill>
                            <a:srgbClr val="000000"/>
                          </a:solidFill>
                          <a:latin typeface="+mn-lt"/>
                        </a:rPr>
                        <a:t> pantropical anual coherente </a:t>
                      </a:r>
                      <a:r>
                        <a:rPr lang="es-AR" sz="1100" noProof="0" dirty="0" smtClean="0">
                          <a:solidFill>
                            <a:srgbClr val="000000"/>
                          </a:solidFill>
                          <a:latin typeface="Verdana"/>
                        </a:rPr>
                        <a:t>para identificar grandes espacios abiertos y </a:t>
                      </a:r>
                      <a:r>
                        <a:rPr lang="es-AR" sz="1100" noProof="0" dirty="0" smtClean="0">
                          <a:solidFill>
                            <a:srgbClr val="000000"/>
                          </a:solidFill>
                          <a:latin typeface="Verdana"/>
                        </a:rPr>
                        <a:t>ubicar los </a:t>
                      </a:r>
                      <a:r>
                        <a:rPr lang="es-AR" sz="1100" noProof="0" dirty="0" smtClean="0">
                          <a:solidFill>
                            <a:srgbClr val="000000"/>
                          </a:solidFill>
                          <a:latin typeface="Verdana"/>
                        </a:rPr>
                        <a:t>“puntos críticos” para el análisis ulterior con resolución media.</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2506">
                <a:tc>
                  <a:txBody>
                    <a:bodyPr/>
                    <a:lstStyle/>
                    <a:p>
                      <a:pPr>
                        <a:spcAft>
                          <a:spcPts val="0"/>
                        </a:spcAft>
                      </a:pPr>
                      <a:r>
                        <a:rPr lang="es-AR" sz="1200" noProof="0" dirty="0" smtClean="0">
                          <a:solidFill>
                            <a:srgbClr val="000000"/>
                          </a:solidFill>
                          <a:latin typeface="Verdana"/>
                        </a:rPr>
                        <a:t>Media</a:t>
                      </a:r>
                      <a:endParaRPr lang="es-AR" sz="1200" noProof="0" dirty="0" smtClean="0">
                        <a:latin typeface="Verdana"/>
                        <a:ea typeface="Times New Roman"/>
                        <a:cs typeface="Sendnya"/>
                      </a:endParaRPr>
                    </a:p>
                    <a:p>
                      <a:pPr>
                        <a:spcAft>
                          <a:spcPts val="0"/>
                        </a:spcAft>
                      </a:pPr>
                      <a:r>
                        <a:rPr lang="es-AR" sz="1200" noProof="0" dirty="0" smtClean="0">
                          <a:solidFill>
                            <a:srgbClr val="000000"/>
                          </a:solidFill>
                          <a:latin typeface="Verdana"/>
                        </a:rPr>
                        <a:t>(10-60 m)</a:t>
                      </a:r>
                      <a:endParaRPr lang="es-AR" sz="1200" noProof="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Landsat TM o ETM+,</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Terra-ASTER</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IRS AWiFs o LISS III </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CBERS HRCCD</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DMC</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SPOT HRV</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ALOS AVNIR-2</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200" noProof="0" dirty="0" smtClean="0">
                          <a:solidFill>
                            <a:srgbClr val="000000"/>
                          </a:solidFill>
                          <a:latin typeface="+mn-lt"/>
                        </a:rPr>
                        <a:t>0,5–</a:t>
                      </a:r>
                      <a:r>
                        <a:rPr lang="es-AR" sz="1200" noProof="0" dirty="0" smtClean="0">
                          <a:solidFill>
                            <a:srgbClr val="000000"/>
                          </a:solidFill>
                          <a:latin typeface="Verdana"/>
                        </a:rPr>
                        <a:t>5,0 ha</a:t>
                      </a:r>
                      <a:endParaRPr lang="es-AR" sz="12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Landsat &amp; CBERS son</a:t>
                      </a:r>
                      <a:r>
                        <a:rPr lang="es-AR" sz="1100" baseline="0" noProof="0" dirty="0" smtClean="0">
                          <a:solidFill>
                            <a:srgbClr val="000000"/>
                          </a:solidFill>
                          <a:latin typeface="Verdana"/>
                        </a:rPr>
                        <a:t> gratuitos</a:t>
                      </a:r>
                      <a:r>
                        <a:rPr lang="es-AR" sz="1100" noProof="0" dirty="0" smtClean="0">
                          <a:solidFill>
                            <a:srgbClr val="000000"/>
                          </a:solidFill>
                          <a:latin typeface="Verdana"/>
                        </a:rPr>
                        <a:t>.</a:t>
                      </a:r>
                    </a:p>
                    <a:p>
                      <a:pPr>
                        <a:spcAft>
                          <a:spcPts val="0"/>
                        </a:spcAft>
                      </a:pPr>
                      <a:r>
                        <a:rPr lang="es-AR" sz="1100" noProof="0" dirty="0" smtClean="0">
                          <a:solidFill>
                            <a:srgbClr val="000000"/>
                          </a:solidFill>
                          <a:latin typeface="Verdana"/>
                        </a:rPr>
                        <a:t>Para los otros: </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&lt;US$0,001/km² para registros históricos,</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de</a:t>
                      </a:r>
                      <a:r>
                        <a:rPr lang="es-AR" sz="1100" baseline="0" noProof="0" dirty="0" smtClean="0">
                          <a:solidFill>
                            <a:srgbClr val="000000"/>
                          </a:solidFill>
                          <a:latin typeface="Verdana"/>
                        </a:rPr>
                        <a:t> US</a:t>
                      </a:r>
                      <a:r>
                        <a:rPr lang="es-AR" sz="1100" noProof="0" dirty="0" smtClean="0">
                          <a:solidFill>
                            <a:srgbClr val="000000"/>
                          </a:solidFill>
                          <a:latin typeface="Verdana"/>
                        </a:rPr>
                        <a:t>$0,02/km² </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a US$0,5/km</a:t>
                      </a:r>
                      <a:r>
                        <a:rPr lang="es-AR" sz="1100" baseline="30000" noProof="0" dirty="0" smtClean="0">
                          <a:solidFill>
                            <a:srgbClr val="000000"/>
                          </a:solidFill>
                          <a:latin typeface="Verdana"/>
                        </a:rPr>
                        <a:t>2</a:t>
                      </a:r>
                      <a:r>
                        <a:rPr lang="es-AR" sz="1100" noProof="0" dirty="0" smtClean="0">
                          <a:solidFill>
                            <a:srgbClr val="000000"/>
                          </a:solidFill>
                          <a:latin typeface="Verdana"/>
                        </a:rPr>
                        <a:t> para datos recientes</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Herramienta principal para mapear la deforestación y estimar cambios en las áreas. </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282">
                <a:tc>
                  <a:txBody>
                    <a:bodyPr/>
                    <a:lstStyle/>
                    <a:p>
                      <a:pPr>
                        <a:spcAft>
                          <a:spcPts val="0"/>
                        </a:spcAft>
                      </a:pPr>
                      <a:r>
                        <a:rPr lang="es-AR" sz="1200" noProof="0" dirty="0" smtClean="0">
                          <a:solidFill>
                            <a:srgbClr val="000000"/>
                          </a:solidFill>
                          <a:latin typeface="Verdana"/>
                        </a:rPr>
                        <a:t>Fina</a:t>
                      </a:r>
                      <a:endParaRPr lang="es-AR" sz="1200" noProof="0" dirty="0" smtClean="0">
                        <a:latin typeface="Verdana"/>
                        <a:ea typeface="Times New Roman"/>
                        <a:cs typeface="Sendnya"/>
                      </a:endParaRPr>
                    </a:p>
                    <a:p>
                      <a:pPr>
                        <a:spcAft>
                          <a:spcPts val="0"/>
                        </a:spcAft>
                      </a:pPr>
                      <a:r>
                        <a:rPr lang="es-AR" sz="1200" noProof="0" dirty="0" smtClean="0">
                          <a:solidFill>
                            <a:srgbClr val="000000"/>
                          </a:solidFill>
                          <a:latin typeface="Verdana"/>
                        </a:rPr>
                        <a:t>(&lt;5 m)</a:t>
                      </a:r>
                      <a:endParaRPr lang="es-AR" sz="1200" noProof="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RapidEye</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IKONOS</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QuickBird</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GeoEye</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WorldView</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Pleiades</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Fotos aéreas</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AR" sz="1200" noProof="0" dirty="0" smtClean="0">
                          <a:solidFill>
                            <a:srgbClr val="000000"/>
                          </a:solidFill>
                          <a:latin typeface="Verdana"/>
                        </a:rPr>
                        <a:t>&lt; 0,1 ha</a:t>
                      </a:r>
                      <a:endParaRPr lang="es-AR" sz="12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Alto a muy alto,</a:t>
                      </a:r>
                      <a:endParaRPr lang="es-AR" sz="1100" noProof="0" dirty="0" smtClean="0">
                        <a:latin typeface="Verdana"/>
                        <a:ea typeface="Times New Roman"/>
                        <a:cs typeface="Sendnya"/>
                      </a:endParaRPr>
                    </a:p>
                    <a:p>
                      <a:pPr>
                        <a:spcAft>
                          <a:spcPts val="0"/>
                        </a:spcAft>
                      </a:pPr>
                      <a:r>
                        <a:rPr lang="es-AR" sz="1100" noProof="0" dirty="0" smtClean="0">
                          <a:solidFill>
                            <a:srgbClr val="000000"/>
                          </a:solidFill>
                          <a:latin typeface="Verdana"/>
                        </a:rPr>
                        <a:t>de US$</a:t>
                      </a:r>
                      <a:r>
                        <a:rPr lang="es-AR" sz="1100" noProof="0" dirty="0" smtClean="0">
                          <a:solidFill>
                            <a:srgbClr val="000000"/>
                          </a:solidFill>
                          <a:latin typeface="+mn-lt"/>
                        </a:rPr>
                        <a:t>2</a:t>
                      </a:r>
                      <a:r>
                        <a:rPr lang="es-AR" sz="1100" baseline="0" noProof="0" dirty="0" smtClean="0">
                          <a:solidFill>
                            <a:srgbClr val="000000"/>
                          </a:solidFill>
                          <a:latin typeface="+mn-lt"/>
                        </a:rPr>
                        <a:t> a US$</a:t>
                      </a:r>
                      <a:r>
                        <a:rPr lang="es-AR" sz="1100" noProof="0" dirty="0" smtClean="0">
                          <a:solidFill>
                            <a:srgbClr val="000000"/>
                          </a:solidFill>
                          <a:latin typeface="Verdana"/>
                        </a:rPr>
                        <a:t>30 por km²</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s-AR" sz="1100" noProof="0" dirty="0" smtClean="0">
                          <a:solidFill>
                            <a:srgbClr val="000000"/>
                          </a:solidFill>
                          <a:latin typeface="Verdana"/>
                        </a:rPr>
                        <a:t>Validación de </a:t>
                      </a:r>
                      <a:r>
                        <a:rPr lang="es-AR" sz="1100" noProof="0" dirty="0" smtClean="0">
                          <a:solidFill>
                            <a:srgbClr val="000000"/>
                          </a:solidFill>
                          <a:latin typeface="Verdana"/>
                        </a:rPr>
                        <a:t>resultados obtenidos </a:t>
                      </a:r>
                      <a:r>
                        <a:rPr lang="es-AR" sz="1100" noProof="0" dirty="0" smtClean="0">
                          <a:solidFill>
                            <a:srgbClr val="000000"/>
                          </a:solidFill>
                          <a:latin typeface="Verdana"/>
                        </a:rPr>
                        <a:t>del análisis de resoluciones más gruesas y entrenamiento</a:t>
                      </a:r>
                      <a:r>
                        <a:rPr lang="es-AR" sz="1100" baseline="0" noProof="0" dirty="0" smtClean="0">
                          <a:solidFill>
                            <a:srgbClr val="000000"/>
                          </a:solidFill>
                          <a:latin typeface="Verdana"/>
                        </a:rPr>
                        <a:t> </a:t>
                      </a:r>
                      <a:r>
                        <a:rPr lang="es-AR" sz="1100" noProof="0" dirty="0" smtClean="0">
                          <a:solidFill>
                            <a:srgbClr val="000000"/>
                          </a:solidFill>
                          <a:latin typeface="Verdana"/>
                        </a:rPr>
                        <a:t>de algoritmos. </a:t>
                      </a:r>
                      <a:endParaRPr lang="es-AR" sz="1100" noProof="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kstvak 4"/>
          <p:cNvSpPr txBox="1"/>
          <p:nvPr/>
        </p:nvSpPr>
        <p:spPr>
          <a:xfrm>
            <a:off x="3526971" y="5797324"/>
            <a:ext cx="5332021" cy="323165"/>
          </a:xfrm>
          <a:prstGeom prst="rect">
            <a:avLst/>
          </a:prstGeom>
          <a:noFill/>
        </p:spPr>
        <p:txBody>
          <a:bodyPr wrap="square" rtlCol="0">
            <a:spAutoFit/>
          </a:bodyPr>
          <a:lstStyle/>
          <a:p>
            <a:pPr>
              <a:lnSpc>
                <a:spcPts val="1800"/>
              </a:lnSpc>
            </a:pPr>
            <a:r>
              <a:rPr lang="en-GB" sz="1400" dirty="0" smtClean="0">
                <a:solidFill>
                  <a:schemeClr val="accent6"/>
                </a:solidFill>
                <a:latin typeface="+mn-lt"/>
              </a:rPr>
              <a:t>Fuente: </a:t>
            </a:r>
            <a:r>
              <a:rPr lang="en-GB" sz="1400" i="1" dirty="0">
                <a:solidFill>
                  <a:schemeClr val="accent6"/>
                </a:solidFill>
                <a:latin typeface="+mn-lt"/>
              </a:rPr>
              <a:t>Sourcebook</a:t>
            </a:r>
            <a:r>
              <a:rPr lang="en-GB" sz="1400" dirty="0">
                <a:solidFill>
                  <a:schemeClr val="accent6"/>
                </a:solidFill>
                <a:latin typeface="+mn-lt"/>
              </a:rPr>
              <a:t> </a:t>
            </a:r>
            <a:r>
              <a:rPr lang="en-GB" sz="1400" dirty="0" smtClean="0">
                <a:solidFill>
                  <a:schemeClr val="accent6"/>
                </a:solidFill>
                <a:latin typeface="+mn-lt"/>
              </a:rPr>
              <a:t>de GOFC-GOLD, </a:t>
            </a:r>
            <a:r>
              <a:rPr lang="en-US" sz="1400" dirty="0" smtClean="0">
                <a:solidFill>
                  <a:schemeClr val="accent6"/>
                </a:solidFill>
                <a:latin typeface="Verdana" pitchFamily="34" charset="0"/>
              </a:rPr>
              <a:t>2014, cuadro 2.1.1.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004845"/>
          </a:xfrm>
        </p:spPr>
        <p:txBody>
          <a:bodyPr/>
          <a:lstStyle/>
          <a:p>
            <a:r>
              <a:rPr lang="es-AR" dirty="0" smtClean="0"/>
              <a:t>Principales misiones ópticas previstas </a:t>
            </a:r>
            <a:br>
              <a:rPr lang="es-AR" dirty="0" smtClean="0"/>
            </a:br>
            <a:r>
              <a:rPr lang="es-AR" dirty="0" smtClean="0"/>
              <a:t>con datos de libre acceso</a:t>
            </a:r>
            <a:endParaRPr lang="es-AR" dirty="0"/>
          </a:p>
        </p:txBody>
      </p:sp>
      <p:pic>
        <p:nvPicPr>
          <p:cNvPr id="6" name="Picture 5"/>
          <p:cNvPicPr/>
          <p:nvPr/>
        </p:nvPicPr>
        <p:blipFill rotWithShape="1">
          <a:blip r:embed="rId3"/>
          <a:srcRect l="53494" t="37181" r="18385" b="12544"/>
          <a:stretch/>
        </p:blipFill>
        <p:spPr bwMode="auto">
          <a:xfrm>
            <a:off x="475615" y="1367176"/>
            <a:ext cx="6161144" cy="402255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6517319" y="4116482"/>
            <a:ext cx="2417119" cy="1384995"/>
          </a:xfrm>
          <a:prstGeom prst="rect">
            <a:avLst/>
          </a:prstGeom>
        </p:spPr>
        <p:txBody>
          <a:bodyPr wrap="square">
            <a:spAutoFit/>
          </a:bodyPr>
          <a:lstStyle/>
          <a:p>
            <a:endParaRPr lang="es-ES" sz="1400" dirty="0" smtClean="0">
              <a:solidFill>
                <a:schemeClr val="accent6"/>
              </a:solidFill>
              <a:latin typeface="+mj-lt"/>
            </a:endParaRPr>
          </a:p>
          <a:p>
            <a:r>
              <a:rPr lang="en-GB" sz="1400" dirty="0" smtClean="0">
                <a:solidFill>
                  <a:schemeClr val="accent6"/>
                </a:solidFill>
                <a:latin typeface="+mj-lt"/>
              </a:rPr>
              <a:t>Fuente:</a:t>
            </a:r>
          </a:p>
          <a:p>
            <a:r>
              <a:rPr lang="es-AR" sz="1400" dirty="0" smtClean="0">
                <a:solidFill>
                  <a:schemeClr val="accent6"/>
                </a:solidFill>
                <a:latin typeface="+mj-lt"/>
              </a:rPr>
              <a:t>CEOS, 2015.</a:t>
            </a:r>
          </a:p>
          <a:p>
            <a:endParaRPr lang="es-AR" sz="1400" dirty="0" smtClean="0">
              <a:solidFill>
                <a:schemeClr val="accent6"/>
              </a:solidFill>
              <a:latin typeface="+mj-lt"/>
            </a:endParaRPr>
          </a:p>
          <a:p>
            <a:r>
              <a:rPr lang="es-AR" sz="1400" dirty="0" smtClean="0">
                <a:solidFill>
                  <a:schemeClr val="accent6"/>
                </a:solidFill>
                <a:latin typeface="+mj-lt"/>
              </a:rPr>
              <a:t>Vea también el DMO de la GFOI, anexo B.</a:t>
            </a:r>
            <a:endParaRPr lang="es-AR" sz="1400" dirty="0">
              <a:solidFill>
                <a:schemeClr val="accent6"/>
              </a:solidFill>
              <a:latin typeface="+mj-lt"/>
            </a:endParaRPr>
          </a:p>
        </p:txBody>
      </p:sp>
      <p:sp>
        <p:nvSpPr>
          <p:cNvPr id="3" name="Rectangle 2"/>
          <p:cNvSpPr/>
          <p:nvPr/>
        </p:nvSpPr>
        <p:spPr>
          <a:xfrm>
            <a:off x="628314" y="5296995"/>
            <a:ext cx="6556257" cy="830997"/>
          </a:xfrm>
          <a:prstGeom prst="rect">
            <a:avLst/>
          </a:prstGeom>
        </p:spPr>
        <p:txBody>
          <a:bodyPr wrap="square">
            <a:spAutoFit/>
          </a:bodyPr>
          <a:lstStyle/>
          <a:p>
            <a:r>
              <a:rPr lang="es-AR" sz="1600" dirty="0" smtClean="0"/>
              <a:t>Base de datos de misiones, instrumentos y mediciones </a:t>
            </a:r>
            <a:r>
              <a:rPr lang="es-AR" sz="1600" dirty="0" smtClean="0"/>
              <a:t>del Comité </a:t>
            </a:r>
            <a:r>
              <a:rPr lang="es-AR" sz="1600" dirty="0" smtClean="0"/>
              <a:t/>
            </a:r>
            <a:br>
              <a:rPr lang="es-AR" sz="1600" dirty="0" smtClean="0"/>
            </a:br>
            <a:r>
              <a:rPr lang="es-AR" sz="1600" dirty="0" smtClean="0"/>
              <a:t>sobre Satélites de Observación de la Tierra (CEOS)</a:t>
            </a:r>
            <a:br>
              <a:rPr lang="es-AR" sz="1600" dirty="0" smtClean="0"/>
            </a:br>
            <a:r>
              <a:rPr lang="es-AR" sz="1600" dirty="0" smtClean="0"/>
              <a:t>Vea http://database.eohandbook.com.</a:t>
            </a:r>
            <a:endParaRPr lang="es-AR" sz="1600" dirty="0"/>
          </a:p>
        </p:txBody>
      </p:sp>
    </p:spTree>
    <p:extLst>
      <p:ext uri="{BB962C8B-B14F-4D97-AF65-F5344CB8AC3E}">
        <p14:creationId xmlns:p14="http://schemas.microsoft.com/office/powerpoint/2010/main" val="1740451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91"/>
            <a:ext cx="8442796" cy="1712159"/>
          </a:xfrm>
        </p:spPr>
        <p:txBody>
          <a:bodyPr/>
          <a:lstStyle/>
          <a:p>
            <a:pPr>
              <a:lnSpc>
                <a:spcPct val="100000"/>
              </a:lnSpc>
            </a:pPr>
            <a:r>
              <a:rPr lang="es-AR" dirty="0" smtClean="0"/>
              <a:t>Principales misiones de radar de apertura sintética (SAR) previstas con datos </a:t>
            </a:r>
            <a:br>
              <a:rPr lang="es-AR" dirty="0" smtClean="0"/>
            </a:br>
            <a:r>
              <a:rPr lang="es-AR" dirty="0" smtClean="0"/>
              <a:t>de libre acceso</a:t>
            </a:r>
          </a:p>
        </p:txBody>
      </p:sp>
      <p:pic>
        <p:nvPicPr>
          <p:cNvPr id="4" name="Picture 3"/>
          <p:cNvPicPr/>
          <p:nvPr/>
        </p:nvPicPr>
        <p:blipFill rotWithShape="1">
          <a:blip r:embed="rId3"/>
          <a:srcRect l="53367" t="29248" r="18766" b="25087"/>
          <a:stretch/>
        </p:blipFill>
        <p:spPr bwMode="auto">
          <a:xfrm>
            <a:off x="451166" y="1719811"/>
            <a:ext cx="6105494" cy="3653633"/>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517319" y="4116482"/>
            <a:ext cx="2417119" cy="1384995"/>
          </a:xfrm>
          <a:prstGeom prst="rect">
            <a:avLst/>
          </a:prstGeom>
        </p:spPr>
        <p:txBody>
          <a:bodyPr wrap="square">
            <a:spAutoFit/>
          </a:bodyPr>
          <a:lstStyle/>
          <a:p>
            <a:endParaRPr lang="es-AR" sz="1400" dirty="0" smtClean="0">
              <a:solidFill>
                <a:schemeClr val="accent6"/>
              </a:solidFill>
              <a:latin typeface="+mj-lt"/>
            </a:endParaRPr>
          </a:p>
          <a:p>
            <a:r>
              <a:rPr lang="es-AR" sz="1400" dirty="0" smtClean="0">
                <a:solidFill>
                  <a:schemeClr val="accent6"/>
                </a:solidFill>
                <a:latin typeface="+mj-lt"/>
              </a:rPr>
              <a:t>Fuente:</a:t>
            </a:r>
          </a:p>
          <a:p>
            <a:r>
              <a:rPr lang="es-AR" sz="1400" dirty="0" smtClean="0">
                <a:solidFill>
                  <a:schemeClr val="accent6"/>
                </a:solidFill>
                <a:latin typeface="+mj-lt"/>
              </a:rPr>
              <a:t>CEOS, 2015.</a:t>
            </a:r>
          </a:p>
          <a:p>
            <a:endParaRPr lang="es-AR" sz="1400" dirty="0" smtClean="0">
              <a:solidFill>
                <a:schemeClr val="accent6"/>
              </a:solidFill>
              <a:latin typeface="+mj-lt"/>
            </a:endParaRPr>
          </a:p>
          <a:p>
            <a:r>
              <a:rPr lang="es-AR" sz="1400" dirty="0" smtClean="0">
                <a:solidFill>
                  <a:schemeClr val="accent6"/>
                </a:solidFill>
                <a:latin typeface="+mj-lt"/>
              </a:rPr>
              <a:t>Vea también el DMO de la GFOI, anexo B.</a:t>
            </a:r>
            <a:endParaRPr lang="es-AR" sz="1400" dirty="0">
              <a:solidFill>
                <a:schemeClr val="accent6"/>
              </a:solidFill>
              <a:latin typeface="+mj-lt"/>
            </a:endParaRPr>
          </a:p>
        </p:txBody>
      </p:sp>
      <p:sp>
        <p:nvSpPr>
          <p:cNvPr id="8" name="Rectangle 7"/>
          <p:cNvSpPr/>
          <p:nvPr/>
        </p:nvSpPr>
        <p:spPr>
          <a:xfrm>
            <a:off x="628314" y="5415745"/>
            <a:ext cx="6210367" cy="646331"/>
          </a:xfrm>
          <a:prstGeom prst="rect">
            <a:avLst/>
          </a:prstGeom>
        </p:spPr>
        <p:txBody>
          <a:bodyPr wrap="square">
            <a:spAutoFit/>
          </a:bodyPr>
          <a:lstStyle/>
          <a:p>
            <a:r>
              <a:rPr lang="es-AR" dirty="0" smtClean="0"/>
              <a:t>Base de datos de misiones, instrumentos y mediciones del CEOS</a:t>
            </a:r>
            <a:br>
              <a:rPr lang="es-AR" dirty="0" smtClean="0"/>
            </a:br>
            <a:r>
              <a:rPr lang="es-AR" dirty="0" smtClean="0"/>
              <a:t>Vea http://database.eohandbook.com.</a:t>
            </a:r>
            <a:endParaRPr lang="es-AR" dirty="0"/>
          </a:p>
        </p:txBody>
      </p:sp>
    </p:spTree>
    <p:extLst>
      <p:ext uri="{BB962C8B-B14F-4D97-AF65-F5344CB8AC3E}">
        <p14:creationId xmlns:p14="http://schemas.microsoft.com/office/powerpoint/2010/main" val="422248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 dirty="0" smtClean="0"/>
              <a:t>Esquema de la conferencia</a:t>
            </a:r>
            <a:endParaRPr lang=""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buClr>
              <a:buSzPct val="100000"/>
              <a:buFont typeface="+mj-lt"/>
              <a:buAutoNum type="arabicPeriod"/>
              <a:defRPr/>
            </a:pPr>
            <a:r>
              <a:rPr lang="es-AR" sz="2200" dirty="0" smtClean="0">
                <a:solidFill>
                  <a:schemeClr val="bg2"/>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buClr>
              <a:buSzPct val="100000"/>
              <a:buFont typeface="+mj-lt"/>
              <a:buAutoNum type="arabicPeriod"/>
              <a:defRPr/>
            </a:pPr>
            <a:r>
              <a:rPr lang="es-AR" sz="2200" dirty="0" smtClean="0">
                <a:solidFill>
                  <a:schemeClr val="bg2"/>
                </a:solidFill>
                <a:latin typeface="Verdana" pitchFamily="34" charset="0"/>
              </a:rPr>
              <a:t>Marco para los SNVF.</a:t>
            </a:r>
          </a:p>
          <a:p>
            <a:pPr marL="342900" lvl="0" indent="-342900">
              <a:lnSpc>
                <a:spcPts val="2500"/>
              </a:lnSpc>
              <a:spcBef>
                <a:spcPts val="1200"/>
              </a:spcBef>
              <a:buClr>
                <a:schemeClr val="bg2"/>
              </a:buClr>
              <a:buSzPct val="100000"/>
              <a:buFont typeface="+mj-lt"/>
              <a:buAutoNum type="arabicPeriod"/>
              <a:defRPr/>
            </a:pPr>
            <a:r>
              <a:rPr lang="es-AR" sz="2200" dirty="0" smtClean="0">
                <a:solidFill>
                  <a:schemeClr val="bg2"/>
                </a:solidFill>
                <a:latin typeface="Verdana" pitchFamily="34" charset="0"/>
              </a:rPr>
              <a:t>Fortalecimiento de la capacidad técnica e institucional para los SNVF y la MNV de las actividades de REDD+.</a:t>
            </a:r>
          </a:p>
          <a:p>
            <a:pPr marL="342900" lvl="0" indent="-342900">
              <a:lnSpc>
                <a:spcPts val="2500"/>
              </a:lnSpc>
              <a:spcBef>
                <a:spcPts val="1200"/>
              </a:spcBef>
              <a:buClr>
                <a:schemeClr val="bg2"/>
              </a:buClr>
              <a:buSzPct val="100000"/>
              <a:buFont typeface="+mj-lt"/>
              <a:buAutoNum type="arabicPeriod"/>
              <a:defRPr/>
            </a:pPr>
            <a:r>
              <a:rPr lang="es-AR" sz="2200" dirty="0" smtClean="0">
                <a:solidFill>
                  <a:schemeClr val="bg2"/>
                </a:solidFill>
                <a:latin typeface="Verdana" pitchFamily="34" charset="0"/>
              </a:rPr>
              <a:t>Planificación e implementación de un SNVF para la MNV de las actividades de REDD+.</a:t>
            </a:r>
          </a:p>
          <a:p>
            <a:pPr marL="342900" lvl="0" indent="-342900">
              <a:lnSpc>
                <a:spcPts val="2500"/>
              </a:lnSpc>
              <a:spcBef>
                <a:spcPts val="1200"/>
              </a:spcBef>
              <a:buClr>
                <a:schemeClr val="bg2"/>
              </a:buClr>
              <a:buSzPct val="100000"/>
              <a:buFont typeface="+mj-lt"/>
              <a:buAutoNum type="arabicPeriod"/>
              <a:defRPr/>
            </a:pPr>
            <a:r>
              <a:rPr lang="es-AR" sz="2200" dirty="0" smtClean="0">
                <a:solidFill>
                  <a:schemeClr val="bg2"/>
                </a:solidFill>
                <a:latin typeface="Verdana" pitchFamily="34" charset="0"/>
              </a:rPr>
              <a:t>Impacto en los costos y diversos factores que influyen en ellos.</a:t>
            </a:r>
            <a:endParaRPr lang="es-AR" sz="2200" dirty="0">
              <a:solidFill>
                <a:schemeClr val="bg2"/>
              </a:solidFill>
              <a:latin typeface="Verdana" pitchFamily="34" charset="0"/>
            </a:endParaRPr>
          </a:p>
        </p:txBody>
      </p:sp>
    </p:spTree>
    <p:extLst>
      <p:ext uri="{BB962C8B-B14F-4D97-AF65-F5344CB8AC3E}">
        <p14:creationId xmlns:p14="http://schemas.microsoft.com/office/powerpoint/2010/main" val="36268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87"/>
            <a:ext cx="8442796" cy="665718"/>
          </a:xfrm>
        </p:spPr>
        <p:txBody>
          <a:bodyPr/>
          <a:lstStyle/>
          <a:p>
            <a:pPr>
              <a:lnSpc>
                <a:spcPct val="100000"/>
              </a:lnSpc>
            </a:pPr>
            <a:r>
              <a:rPr lang="es-AR" sz="2200" dirty="0" smtClean="0"/>
              <a:t>Costo de la vigilancia y el fortalecimiento de la capacidad</a:t>
            </a:r>
            <a:endParaRPr lang="es-AR" sz="2200" dirty="0"/>
          </a:p>
        </p:txBody>
      </p:sp>
      <p:sp>
        <p:nvSpPr>
          <p:cNvPr id="6" name="Tekstvak 5"/>
          <p:cNvSpPr txBox="1"/>
          <p:nvPr/>
        </p:nvSpPr>
        <p:spPr>
          <a:xfrm>
            <a:off x="3538847" y="6429738"/>
            <a:ext cx="5605154" cy="323165"/>
          </a:xfrm>
          <a:prstGeom prst="rect">
            <a:avLst/>
          </a:prstGeom>
          <a:noFill/>
        </p:spPr>
        <p:txBody>
          <a:bodyPr wrap="square" rtlCol="0">
            <a:spAutoFit/>
          </a:bodyPr>
          <a:lstStyle/>
          <a:p>
            <a:pPr>
              <a:lnSpc>
                <a:spcPts val="1800"/>
              </a:lnSpc>
            </a:pPr>
            <a:r>
              <a:rPr lang="en-US" sz="1400" dirty="0" smtClean="0">
                <a:solidFill>
                  <a:schemeClr val="accent6"/>
                </a:solidFill>
                <a:latin typeface="Verdana" pitchFamily="34" charset="0"/>
              </a:rPr>
              <a:t>Fuente: </a:t>
            </a:r>
            <a:r>
              <a:rPr lang="en-US" sz="1400" i="1" dirty="0">
                <a:solidFill>
                  <a:schemeClr val="accent6"/>
                </a:solidFill>
                <a:latin typeface="Verdana" pitchFamily="34" charset="0"/>
              </a:rPr>
              <a:t>Sourcebook</a:t>
            </a:r>
            <a:r>
              <a:rPr lang="en-US" sz="1400" dirty="0">
                <a:solidFill>
                  <a:schemeClr val="accent6"/>
                </a:solidFill>
                <a:latin typeface="Verdana" pitchFamily="34" charset="0"/>
              </a:rPr>
              <a:t> </a:t>
            </a:r>
            <a:r>
              <a:rPr lang="en-US" sz="1400" dirty="0" smtClean="0">
                <a:solidFill>
                  <a:schemeClr val="accent6"/>
                </a:solidFill>
                <a:latin typeface="Verdana" pitchFamily="34" charset="0"/>
              </a:rPr>
              <a:t>de GOFC-GOLD, </a:t>
            </a:r>
            <a:r>
              <a:rPr lang="en-US" sz="1400" dirty="0">
                <a:solidFill>
                  <a:schemeClr val="accent6"/>
                </a:solidFill>
                <a:latin typeface="Verdana" pitchFamily="34" charset="0"/>
              </a:rPr>
              <a:t>2014</a:t>
            </a:r>
            <a:r>
              <a:rPr lang="en-US" sz="1400" dirty="0" smtClean="0">
                <a:solidFill>
                  <a:schemeClr val="accent6"/>
                </a:solidFill>
                <a:latin typeface="Verdana" pitchFamily="34" charset="0"/>
              </a:rPr>
              <a:t>, gráfico 4.3.1.</a:t>
            </a:r>
          </a:p>
        </p:txBody>
      </p:sp>
      <p:pic>
        <p:nvPicPr>
          <p:cNvPr id="4" name="Bild 4"/>
          <p:cNvPicPr>
            <a:picLocks noChangeAspect="1" noChangeArrowheads="1"/>
          </p:cNvPicPr>
          <p:nvPr/>
        </p:nvPicPr>
        <p:blipFill>
          <a:blip r:embed="rId3" cstate="print"/>
          <a:srcRect l="9482" r="10805" b="6349"/>
          <a:stretch>
            <a:fillRect/>
          </a:stretch>
        </p:blipFill>
        <p:spPr bwMode="auto">
          <a:xfrm>
            <a:off x="1027752" y="1263834"/>
            <a:ext cx="7000875"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En síntesis</a:t>
            </a:r>
            <a:endParaRPr lang="es-ES" dirty="0"/>
          </a:p>
        </p:txBody>
      </p:sp>
      <p:sp>
        <p:nvSpPr>
          <p:cNvPr id="3" name="Tijdelijke aanduiding voor tekst 2"/>
          <p:cNvSpPr>
            <a:spLocks noGrp="1"/>
          </p:cNvSpPr>
          <p:nvPr>
            <p:ph type="body" sz="quarter" idx="10"/>
          </p:nvPr>
        </p:nvSpPr>
        <p:spPr>
          <a:xfrm>
            <a:off x="421200" y="1226109"/>
            <a:ext cx="8521188" cy="4594813"/>
          </a:xfrm>
        </p:spPr>
        <p:txBody>
          <a:bodyPr/>
          <a:lstStyle/>
          <a:p>
            <a:pPr marL="342900" lvl="0" indent="-342900">
              <a:buSzPct val="100000"/>
              <a:buFont typeface="+mj-lt"/>
              <a:buAutoNum type="arabicPeriod"/>
            </a:pPr>
            <a:r>
              <a:rPr lang="es-AR" sz="2000" dirty="0" smtClean="0"/>
              <a:t>Establecer un sistema nacional de vigilancia forestal es esencial para la medición, la notificación y la verificación (MNV) de las actividades de REDD+.</a:t>
            </a:r>
          </a:p>
          <a:p>
            <a:pPr marL="342900" lvl="0" indent="-342900">
              <a:buSzPct val="100000"/>
              <a:buFont typeface="+mj-lt"/>
              <a:buAutoNum type="arabicPeriod"/>
            </a:pPr>
            <a:r>
              <a:rPr lang="es-AR" sz="2000" dirty="0" smtClean="0"/>
              <a:t>Un </a:t>
            </a:r>
            <a:r>
              <a:rPr lang="es-AR" sz="2000" dirty="0"/>
              <a:t>sistema nacional de vigilancia </a:t>
            </a:r>
            <a:r>
              <a:rPr lang="es-AR" sz="2000" dirty="0" smtClean="0"/>
              <a:t>forestal comprende diferentes elementos: función de vigilancia y función de MNV.</a:t>
            </a:r>
          </a:p>
          <a:p>
            <a:pPr marL="342900" lvl="0" indent="-342900">
              <a:buSzPct val="100000"/>
              <a:buFont typeface="+mj-lt"/>
              <a:buAutoNum type="arabicPeriod"/>
            </a:pPr>
            <a:r>
              <a:rPr lang="es-AR" sz="2000" dirty="0" smtClean="0"/>
              <a:t>Un marco institucional fuerte es importante.</a:t>
            </a:r>
          </a:p>
          <a:p>
            <a:pPr marL="342900" lvl="0" indent="-342900">
              <a:buSzPct val="100000"/>
              <a:buFont typeface="+mj-lt"/>
              <a:buAutoNum type="arabicPeriod"/>
            </a:pPr>
            <a:r>
              <a:rPr lang="es-AR" sz="2000" dirty="0" smtClean="0"/>
              <a:t>Se requiere una hoja de ruta para desarrollar en el país capacidades sostenidas para la MNV a lo largo de las tres etapas de implementación de REDD+.</a:t>
            </a:r>
          </a:p>
          <a:p>
            <a:pPr marL="342900" lvl="0" indent="-342900">
              <a:buSzPct val="100000"/>
              <a:buFont typeface="+mj-lt"/>
              <a:buAutoNum type="arabicPeriod"/>
            </a:pPr>
            <a:r>
              <a:rPr lang="es-AR" sz="2000" dirty="0" smtClean="0"/>
              <a:t>Hay diferentes factores que influyen en los costos que conlleva establecer y operar un sistema nacional de vigilancia forestal: los costos de vigilancia pueden ser significativos, especialmente en la fase de inicio.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Ejemplos de países y ejercicios</a:t>
            </a:r>
            <a:endParaRPr lang="es-ES" dirty="0"/>
          </a:p>
        </p:txBody>
      </p:sp>
      <p:sp>
        <p:nvSpPr>
          <p:cNvPr id="3" name="Tijdelijke aanduiding voor tekst 2"/>
          <p:cNvSpPr>
            <a:spLocks noGrp="1"/>
          </p:cNvSpPr>
          <p:nvPr>
            <p:ph type="body" sz="quarter" idx="10"/>
          </p:nvPr>
        </p:nvSpPr>
        <p:spPr>
          <a:xfrm>
            <a:off x="421200" y="1520042"/>
            <a:ext cx="8521188" cy="4025735"/>
          </a:xfrm>
        </p:spPr>
        <p:txBody>
          <a:bodyPr/>
          <a:lstStyle/>
          <a:p>
            <a:pPr>
              <a:lnSpc>
                <a:spcPct val="100000"/>
              </a:lnSpc>
              <a:buNone/>
            </a:pPr>
            <a:r>
              <a:rPr lang="es-AR" sz="2000" dirty="0" smtClean="0"/>
              <a:t>Ejemplos de países </a:t>
            </a:r>
          </a:p>
          <a:p>
            <a:pPr lvl="0"/>
            <a:r>
              <a:rPr lang="es-AR" sz="1600" dirty="0" smtClean="0"/>
              <a:t>Marco de seguimiento ONU-REDD para la República Democrática del Congo.</a:t>
            </a:r>
          </a:p>
          <a:p>
            <a:pPr>
              <a:lnSpc>
                <a:spcPct val="100000"/>
              </a:lnSpc>
            </a:pPr>
            <a:r>
              <a:rPr lang="es-AR" sz="1600" dirty="0" smtClean="0"/>
              <a:t>Establecimiento de un sistema de seguimiento, presentación de informes y verificación de REDD+ en Guyana.</a:t>
            </a:r>
          </a:p>
          <a:p>
            <a:pPr>
              <a:lnSpc>
                <a:spcPct val="100000"/>
              </a:lnSpc>
              <a:buNone/>
            </a:pPr>
            <a:endParaRPr lang="es-AR" sz="1600" dirty="0" smtClean="0"/>
          </a:p>
          <a:p>
            <a:pPr>
              <a:lnSpc>
                <a:spcPct val="100000"/>
              </a:lnSpc>
              <a:buNone/>
            </a:pPr>
            <a:r>
              <a:rPr lang="es-AR" sz="2000" dirty="0" smtClean="0"/>
              <a:t>Ejercicio </a:t>
            </a:r>
          </a:p>
          <a:p>
            <a:pPr>
              <a:lnSpc>
                <a:spcPct val="100000"/>
              </a:lnSpc>
            </a:pPr>
            <a:r>
              <a:rPr lang="es-AR" sz="1600" dirty="0" smtClean="0"/>
              <a:t>Evaluar las capacidades nacionales de vigilancia forestal y presentación de informes. </a:t>
            </a:r>
          </a:p>
          <a:p>
            <a:pPr marL="1187450" lvl="1" indent="-457200">
              <a:lnSpc>
                <a:spcPct val="100000"/>
              </a:lnSpc>
              <a:buSzPct val="100000"/>
              <a:buAutoNum type="arabicPeriod"/>
            </a:pPr>
            <a:r>
              <a:rPr lang="es-AR" sz="1400" dirty="0" smtClean="0"/>
              <a:t>Evaluar las capacidades de vigilancia forestal y presentación de informes para algunos países seleccionados, sobre la base de los informes de las evaluaciones de los recursos forestales de la FAO. </a:t>
            </a:r>
          </a:p>
          <a:p>
            <a:pPr marL="1187450" lvl="1" indent="-457200">
              <a:lnSpc>
                <a:spcPct val="100000"/>
              </a:lnSpc>
              <a:buSzPct val="100000"/>
              <a:buAutoNum type="arabicPeriod"/>
            </a:pPr>
            <a:r>
              <a:rPr lang="es-AR" sz="1400" dirty="0" smtClean="0"/>
              <a:t>Evaluar la capacidad de vigilancia y los desafíos (técnicos) para la REDD+ y la detección remota en su propio país.</a:t>
            </a:r>
          </a:p>
          <a:p>
            <a:pPr>
              <a:lnSpc>
                <a:spcPct val="100000"/>
              </a:lnSpc>
            </a:pPr>
            <a:endParaRPr lang="es-ES" sz="1600" dirty="0" smtClean="0"/>
          </a:p>
          <a:p>
            <a:pPr>
              <a:lnSpc>
                <a:spcPct val="100000"/>
              </a:lnSpc>
              <a:buNone/>
            </a:pPr>
            <a:endParaRPr lang="es-E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990000"/>
          </a:xfrm>
        </p:spPr>
        <p:txBody>
          <a:bodyPr/>
          <a:lstStyle/>
          <a:p>
            <a:r>
              <a:rPr lang="en-GB" sz="2800" dirty="0" smtClean="0"/>
              <a:t>Módulos de consulta recomendados</a:t>
            </a:r>
            <a:endParaRPr lang="es-ES" sz="2800" dirty="0"/>
          </a:p>
        </p:txBody>
      </p:sp>
      <p:sp>
        <p:nvSpPr>
          <p:cNvPr id="3" name="Tijdelijke aanduiding voor tekst 2"/>
          <p:cNvSpPr>
            <a:spLocks noGrp="1"/>
          </p:cNvSpPr>
          <p:nvPr>
            <p:ph type="body" sz="quarter" idx="10"/>
          </p:nvPr>
        </p:nvSpPr>
        <p:spPr/>
        <p:txBody>
          <a:bodyPr/>
          <a:lstStyle/>
          <a:p>
            <a:pPr lvl="0"/>
            <a:r>
              <a:rPr lang="es-AR" sz="2000" dirty="0" smtClean="0">
                <a:solidFill>
                  <a:schemeClr val="accent4"/>
                </a:solidFill>
              </a:rPr>
              <a:t>Módulo 1.3 </a:t>
            </a:r>
            <a:r>
              <a:rPr lang="es-AR" sz="2000" dirty="0" smtClean="0"/>
              <a:t>para considerar las circunstancias nacionales dentro de un sistema nacional de vigilancia forestal y para evaluar y analizar los factores que impulsan la deforestación y la degradación forestal.</a:t>
            </a:r>
          </a:p>
          <a:p>
            <a:pPr lvl="0"/>
            <a:endParaRPr lang="es-AR" sz="2000" dirty="0" smtClean="0"/>
          </a:p>
          <a:p>
            <a:pPr lvl="0"/>
            <a:r>
              <a:rPr lang="es-AR" sz="2000" dirty="0" smtClean="0">
                <a:solidFill>
                  <a:schemeClr val="accent4"/>
                </a:solidFill>
              </a:rPr>
              <a:t>Módulos 2.1 a 2.8 </a:t>
            </a:r>
            <a:r>
              <a:rPr lang="es-AR" sz="2000" dirty="0" smtClean="0"/>
              <a:t>para continuar con la medición y el seguimiento de REDD+.</a:t>
            </a:r>
          </a:p>
          <a:p>
            <a:pPr lvl="0"/>
            <a:endParaRPr lang="es-AR" sz="2000" dirty="0" smtClean="0"/>
          </a:p>
          <a:p>
            <a:pPr lvl="0"/>
            <a:r>
              <a:rPr lang="es-AR" sz="2000" dirty="0" smtClean="0">
                <a:solidFill>
                  <a:schemeClr val="accent4"/>
                </a:solidFill>
              </a:rPr>
              <a:t>Módulos 3.1 a 3.3 </a:t>
            </a:r>
            <a:r>
              <a:rPr lang="es-AR" sz="2000" dirty="0" smtClean="0"/>
              <a:t>para conocer más sobre evaluación y presentación de informes de REDD+. </a:t>
            </a:r>
          </a:p>
          <a:p>
            <a:pPr>
              <a:buNone/>
            </a:pPr>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990000"/>
          </a:xfrm>
        </p:spPr>
        <p:txBody>
          <a:bodyPr/>
          <a:lstStyle/>
          <a:p>
            <a:r>
              <a:rPr lang="es-ES" dirty="0"/>
              <a:t>Bibliografía</a:t>
            </a:r>
          </a:p>
        </p:txBody>
      </p:sp>
      <p:sp>
        <p:nvSpPr>
          <p:cNvPr id="5" name="Text Placeholder 2"/>
          <p:cNvSpPr>
            <a:spLocks noGrp="1"/>
          </p:cNvSpPr>
          <p:nvPr>
            <p:ph type="body" sz="quarter" idx="10"/>
          </p:nvPr>
        </p:nvSpPr>
        <p:spPr>
          <a:xfrm>
            <a:off x="421200" y="1227942"/>
            <a:ext cx="8521188" cy="4404807"/>
          </a:xfrm>
        </p:spPr>
        <p:txBody>
          <a:bodyPr/>
          <a:lstStyle/>
          <a:p>
            <a:pPr>
              <a:lnSpc>
                <a:spcPct val="150000"/>
              </a:lnSpc>
              <a:spcBef>
                <a:spcPts val="1000"/>
              </a:spcBef>
            </a:pPr>
            <a:r>
              <a:rPr lang="en-US" sz="1200" dirty="0" smtClean="0"/>
              <a:t>GFOI </a:t>
            </a:r>
            <a:r>
              <a:rPr lang="en-US" sz="1200" dirty="0"/>
              <a:t>(Global Forest Observations Initiative). 2014. </a:t>
            </a:r>
            <a:r>
              <a:rPr lang="en-US" sz="1200" i="1" dirty="0"/>
              <a:t>Integrating Remote-sensing and Ground-based Observations for Estimation of Emissions and Removals of Greenhouse Gases in Forests: Methods and Guidance from the Global Forest Observations Initiative</a:t>
            </a:r>
            <a:r>
              <a:rPr lang="en-US" sz="1200" dirty="0" smtClean="0"/>
              <a:t>. (</a:t>
            </a:r>
            <a:r>
              <a:rPr lang="en-US" sz="1200" dirty="0"/>
              <a:t>Often GFOI MGD.) Geneva, Switzerland: Group on Earth Observations, version 1.0. http://www.gfoi.org/methods-guidance/. </a:t>
            </a:r>
            <a:r>
              <a:rPr lang="en-GB" sz="1200" dirty="0" smtClean="0"/>
              <a:t>Sect</a:t>
            </a:r>
            <a:r>
              <a:rPr lang="en-GB" sz="1200" dirty="0"/>
              <a:t>. 5. http://www.gfoi.org/methods-guidance-documentation.</a:t>
            </a:r>
          </a:p>
          <a:p>
            <a:pPr>
              <a:lnSpc>
                <a:spcPct val="150000"/>
              </a:lnSpc>
              <a:spcBef>
                <a:spcPts val="1000"/>
              </a:spcBef>
            </a:pPr>
            <a:r>
              <a:rPr lang="en-US" sz="1200" dirty="0" smtClean="0"/>
              <a:t>GOFC-GOLD </a:t>
            </a:r>
            <a:r>
              <a:rPr lang="en-US" sz="1200" dirty="0"/>
              <a:t>(Global Observation of Forest Cover and Land Dynamics). 2014. </a:t>
            </a:r>
            <a:r>
              <a:rPr lang="en-US" sz="1200" i="1" dirty="0"/>
              <a:t>A Sourcebook of Methods and Procedures for Monitoring and </a:t>
            </a:r>
            <a:r>
              <a:rPr lang="en-US" sz="1200" i="1" dirty="0" smtClean="0"/>
              <a:t>Reporting Anthropogenic Greenhouse Gas Emissions and Removals </a:t>
            </a:r>
            <a:r>
              <a:rPr lang="en-US" sz="1200" i="1" dirty="0"/>
              <a:t>Associated with Deforestation</a:t>
            </a:r>
            <a:r>
              <a:rPr lang="en-US" sz="1200" i="1" dirty="0" smtClean="0"/>
              <a:t>, Gains and Losses of Carbon Stocks in Forests Remaining </a:t>
            </a:r>
            <a:r>
              <a:rPr lang="en-US" sz="1200" i="1" dirty="0"/>
              <a:t>Forests</a:t>
            </a:r>
            <a:r>
              <a:rPr lang="en-US" sz="1200" i="1" dirty="0" smtClean="0"/>
              <a:t>, and Forestation</a:t>
            </a:r>
            <a:r>
              <a:rPr lang="en-US" sz="1200" dirty="0" smtClean="0"/>
              <a:t>. (</a:t>
            </a:r>
            <a:r>
              <a:rPr lang="en-US" sz="1200" dirty="0"/>
              <a:t>Often GOFC-GOLD Sourcebook.) Netherland: GOFC-GOLD Land Cover Project Office, Wageningen University. http://www.gofcgold.wur.nl/redd/index.php.</a:t>
            </a:r>
            <a:endParaRPr lang="en-GB" sz="1200" dirty="0"/>
          </a:p>
          <a:p>
            <a:pPr>
              <a:lnSpc>
                <a:spcPct val="150000"/>
              </a:lnSpc>
              <a:spcBef>
                <a:spcPts val="1000"/>
              </a:spcBef>
            </a:pPr>
            <a:r>
              <a:rPr lang="en-GB" sz="1200" dirty="0" smtClean="0"/>
              <a:t>Pagiola</a:t>
            </a:r>
            <a:r>
              <a:rPr lang="en-GB" sz="1200" dirty="0"/>
              <a:t>, S., and B. Bosquet, 2009. </a:t>
            </a:r>
            <a:r>
              <a:rPr lang="en-GB" sz="1200" i="1" dirty="0"/>
              <a:t>Estimating the Costs of REDD at the Country Level. </a:t>
            </a:r>
            <a:r>
              <a:rPr lang="en-GB" sz="1200" dirty="0"/>
              <a:t>Munich Personal RePEc Archive (MPRA) Paper No. 13726. Munich: Forest Carbon Partnership Facility, World Bank. http://mpra.ub.uni-muenchen.de/13726/1/MPRA_paper_13726.pdf</a:t>
            </a:r>
            <a:r>
              <a:rPr lang="en-US" sz="1200" dirty="0"/>
              <a:t>.</a:t>
            </a:r>
            <a:endParaRPr lang="en-GB" sz="1200" dirty="0"/>
          </a:p>
          <a:p>
            <a:pPr>
              <a:lnSpc>
                <a:spcPct val="150000"/>
              </a:lnSpc>
              <a:spcBef>
                <a:spcPts val="1000"/>
              </a:spcBef>
            </a:pPr>
            <a:r>
              <a:rPr lang="nl-NL" sz="1200" dirty="0" smtClean="0"/>
              <a:t>Romijn</a:t>
            </a:r>
            <a:r>
              <a:rPr lang="nl-NL" sz="1200" dirty="0"/>
              <a:t>, E., M. Herold, L. </a:t>
            </a:r>
            <a:r>
              <a:rPr lang="nl-NL" sz="1200" dirty="0" err="1"/>
              <a:t>Koois</a:t>
            </a:r>
            <a:r>
              <a:rPr lang="en-US" sz="1200" dirty="0"/>
              <a:t>tra, D. Murdiyarso, and L. Verchot. 2012. “Assessing Capacities of Non-Annex I Countries For National Forest Monitoring in the Context of REDD+.” </a:t>
            </a:r>
            <a:r>
              <a:rPr lang="en-US" sz="1200" i="1" dirty="0"/>
              <a:t>Environmental Science </a:t>
            </a:r>
            <a:r>
              <a:rPr lang="pl-PL" sz="1200" i="1" dirty="0"/>
              <a:t>and Policy </a:t>
            </a:r>
            <a:r>
              <a:rPr lang="pl-PL" sz="1200" dirty="0"/>
              <a:t>19–20</a:t>
            </a:r>
            <a:r>
              <a:rPr lang="en-US" sz="1200" dirty="0"/>
              <a:t>:</a:t>
            </a:r>
            <a:r>
              <a:rPr lang="pl-PL" sz="1200" dirty="0"/>
              <a:t> 33–48.</a:t>
            </a:r>
            <a:endParaRPr lang="en-GB" sz="1200" dirty="0"/>
          </a:p>
          <a:p>
            <a:pPr>
              <a:lnSpc>
                <a:spcPct val="150000"/>
              </a:lnSpc>
            </a:pPr>
            <a:endParaRPr lang="en-GB" sz="1200" dirty="0"/>
          </a:p>
        </p:txBody>
      </p:sp>
    </p:spTree>
    <p:extLst>
      <p:ext uri="{BB962C8B-B14F-4D97-AF65-F5344CB8AC3E}">
        <p14:creationId xmlns:p14="http://schemas.microsoft.com/office/powerpoint/2010/main" val="1505406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21200" y="656442"/>
            <a:ext cx="8521188" cy="4404807"/>
          </a:xfrm>
        </p:spPr>
        <p:txBody>
          <a:bodyPr/>
          <a:lstStyle/>
          <a:p>
            <a:pPr>
              <a:lnSpc>
                <a:spcPct val="150000"/>
              </a:lnSpc>
              <a:spcBef>
                <a:spcPts val="1000"/>
              </a:spcBef>
            </a:pPr>
            <a:r>
              <a:rPr lang="en-US" sz="1200" dirty="0"/>
              <a:t>UNFCCC COP (United Nations Framework Convention on Climate Change Conference of the Parties) Decisions. This module refers to and draws from various UNFCCC COP decisions. Specific decisions for this module are listed in the “Background Material” slides. All COP decisions can be found from the UNFCCC webpage “Search Decisions of the COP and CMP.” http://unfccc.int/documentation/decisions/items/3597.php#beg.</a:t>
            </a:r>
            <a:endParaRPr lang="en-GB" sz="1200" dirty="0"/>
          </a:p>
          <a:p>
            <a:pPr>
              <a:lnSpc>
                <a:spcPct val="150000"/>
              </a:lnSpc>
              <a:spcBef>
                <a:spcPts val="1000"/>
              </a:spcBef>
            </a:pPr>
            <a:r>
              <a:rPr lang="en-US" sz="1200" dirty="0"/>
              <a:t> UN-REDD. 2013. </a:t>
            </a:r>
            <a:r>
              <a:rPr lang="en-US" sz="1200" i="1" dirty="0"/>
              <a:t>National Forest-Monitoring Systems: Measurement, Reporting and Verification (M &amp; </a:t>
            </a:r>
            <a:r>
              <a:rPr lang="en-US" sz="1200" i="1" dirty="0" smtClean="0"/>
              <a:t>MNV) </a:t>
            </a:r>
            <a:r>
              <a:rPr lang="en-US" sz="1200" i="1" dirty="0"/>
              <a:t>in the Context of REDD+ Activities</a:t>
            </a:r>
            <a:r>
              <a:rPr lang="en-US" sz="1200" dirty="0"/>
              <a:t>. Rome: Food and Agricultural Organization. http://www.unredd.net/index.php?option=com_docman&amp;task=doc_download&amp;gid=10305&amp;Itemid=53.</a:t>
            </a:r>
            <a:endParaRPr lang="en-GB" sz="1200" dirty="0"/>
          </a:p>
          <a:p>
            <a:pPr marL="0" indent="0">
              <a:buNone/>
            </a:pPr>
            <a:endParaRPr lang="en-GB" sz="1200" dirty="0"/>
          </a:p>
        </p:txBody>
      </p:sp>
    </p:spTree>
    <p:extLst>
      <p:ext uri="{BB962C8B-B14F-4D97-AF65-F5344CB8AC3E}">
        <p14:creationId xmlns:p14="http://schemas.microsoft.com/office/powerpoint/2010/main" val="2005016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791650"/>
          </a:xfrm>
        </p:spPr>
        <p:txBody>
          <a:bodyPr/>
          <a:lstStyle/>
          <a:p>
            <a:r>
              <a:rPr lang="es-BO" dirty="0" smtClean="0"/>
              <a:t>Esquema de la conferencia</a:t>
            </a:r>
            <a:endParaRPr lang="es-BO"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buClr>
              <a:buSzPct val="100000"/>
              <a:buFont typeface="+mj-lt"/>
              <a:buAutoNum type="arabicPeriod"/>
              <a:defRPr/>
            </a:pPr>
            <a:r>
              <a:rPr lang="es-AR" sz="2200" b="1" dirty="0" smtClean="0">
                <a:solidFill>
                  <a:schemeClr val="bg2"/>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smtClean="0">
                <a:solidFill>
                  <a:schemeClr val="bg2">
                    <a:lumMod val="20000"/>
                    <a:lumOff val="80000"/>
                  </a:schemeClr>
                </a:solidFill>
                <a:latin typeface="Verdana" pitchFamily="34" charset="0"/>
              </a:rPr>
              <a:t>Marco para los SNVF.</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smtClean="0">
                <a:solidFill>
                  <a:schemeClr val="bg2">
                    <a:lumMod val="20000"/>
                    <a:lumOff val="80000"/>
                  </a:schemeClr>
                </a:solidFill>
                <a:latin typeface="Verdana" pitchFamily="34" charset="0"/>
              </a:rPr>
              <a:t>Fortalecimiento de la capacidad técnica e institucional para los SNVF y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smtClean="0">
                <a:solidFill>
                  <a:schemeClr val="bg2">
                    <a:lumMod val="20000"/>
                    <a:lumOff val="80000"/>
                  </a:schemeClr>
                </a:solidFill>
                <a:latin typeface="Verdana" pitchFamily="34" charset="0"/>
              </a:rPr>
              <a:t>Planificación e implementación de un SNVF para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smtClean="0">
                <a:solidFill>
                  <a:schemeClr val="bg2">
                    <a:lumMod val="20000"/>
                    <a:lumOff val="80000"/>
                  </a:schemeClr>
                </a:solidFill>
                <a:latin typeface="Verdana" pitchFamily="34" charset="0"/>
              </a:rPr>
              <a:t>Impacto en los costos y diversos factores que influyen en ellos.</a:t>
            </a:r>
          </a:p>
          <a:p>
            <a:pPr lvl="0">
              <a:lnSpc>
                <a:spcPts val="2500"/>
              </a:lnSpc>
              <a:spcBef>
                <a:spcPts val="1200"/>
              </a:spcBef>
              <a:buClr>
                <a:schemeClr val="bg2">
                  <a:lumMod val="20000"/>
                  <a:lumOff val="80000"/>
                </a:schemeClr>
              </a:buClr>
              <a:buSzPct val="100000"/>
              <a:defRPr/>
            </a:pPr>
            <a:endParaRPr lang="es-ES"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400954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50494"/>
          </a:xfrm>
        </p:spPr>
        <p:txBody>
          <a:bodyPr/>
          <a:lstStyle/>
          <a:p>
            <a:pPr>
              <a:lnSpc>
                <a:spcPct val="100000"/>
              </a:lnSpc>
            </a:pPr>
            <a:r>
              <a:rPr lang="es-VE" dirty="0" smtClean="0"/>
              <a:t>Sistemas nacionales de vigilancia forestal </a:t>
            </a:r>
            <a:br>
              <a:rPr lang="es-VE" dirty="0" smtClean="0"/>
            </a:br>
            <a:r>
              <a:rPr lang="es-VE" dirty="0" smtClean="0"/>
              <a:t>y MNV</a:t>
            </a:r>
            <a:endParaRPr lang="es-VE" dirty="0"/>
          </a:p>
        </p:txBody>
      </p:sp>
      <p:sp>
        <p:nvSpPr>
          <p:cNvPr id="3" name="Tijdelijke aanduiding voor tekst 2"/>
          <p:cNvSpPr>
            <a:spLocks noGrp="1"/>
          </p:cNvSpPr>
          <p:nvPr>
            <p:ph type="body" sz="quarter" idx="10"/>
          </p:nvPr>
        </p:nvSpPr>
        <p:spPr>
          <a:xfrm>
            <a:off x="452446" y="1424763"/>
            <a:ext cx="8521188" cy="3673106"/>
          </a:xfrm>
        </p:spPr>
        <p:txBody>
          <a:bodyPr/>
          <a:lstStyle/>
          <a:p>
            <a:pPr marL="273050" indent="-273050" fontAlgn="auto">
              <a:lnSpc>
                <a:spcPct val="100000"/>
              </a:lnSpc>
              <a:spcAft>
                <a:spcPts val="0"/>
              </a:spcAft>
              <a:defRPr/>
            </a:pPr>
            <a:r>
              <a:rPr lang="es-ES_tradnl" sz="2000" dirty="0" smtClean="0"/>
              <a:t>Las acciones de REDD+ basadas en los resultados deben ser </a:t>
            </a:r>
            <a:r>
              <a:rPr lang="es-ES_tradnl" sz="2000" b="1" dirty="0" smtClean="0"/>
              <a:t>medidas, notificadas y verificadas</a:t>
            </a:r>
            <a:r>
              <a:rPr lang="es-ES_tradnl" sz="2000" dirty="0" smtClean="0"/>
              <a:t> en su totalidad</a:t>
            </a:r>
            <a:r>
              <a:rPr lang="es-ES_tradnl" sz="2000" b="1" dirty="0" smtClean="0"/>
              <a:t>.</a:t>
            </a:r>
          </a:p>
          <a:p>
            <a:pPr marL="273050" indent="-273050" fontAlgn="auto">
              <a:lnSpc>
                <a:spcPct val="100000"/>
              </a:lnSpc>
              <a:spcAft>
                <a:spcPts val="0"/>
              </a:spcAft>
              <a:defRPr/>
            </a:pPr>
            <a:r>
              <a:rPr lang="es-ES_tradnl" sz="2000" b="1" dirty="0" smtClean="0"/>
              <a:t>Los niveles de emisiones de referencia forestal </a:t>
            </a:r>
            <a:r>
              <a:rPr lang="es-ES_tradnl" sz="2000" dirty="0" smtClean="0"/>
              <a:t>y </a:t>
            </a:r>
            <a:r>
              <a:rPr lang="es-ES_tradnl" sz="2000" b="1" dirty="0" smtClean="0"/>
              <a:t>los niveles de referencia forestal </a:t>
            </a:r>
            <a:r>
              <a:rPr lang="es-ES_tradnl" sz="2000" dirty="0" smtClean="0"/>
              <a:t>son parámetros para evaluar la implementación de las actividades de REDD+, y deben ser coherentes con los registros históricos de los inventarios de gases de efecto invernadero (GEI).</a:t>
            </a:r>
          </a:p>
          <a:p>
            <a:pPr marL="252413" lvl="1" indent="-252413" fontAlgn="auto">
              <a:lnSpc>
                <a:spcPct val="100000"/>
              </a:lnSpc>
              <a:spcBef>
                <a:spcPts val="1200"/>
              </a:spcBef>
              <a:spcAft>
                <a:spcPts val="0"/>
              </a:spcAft>
              <a:buSzPct val="140000"/>
              <a:buFont typeface="Wingdings" pitchFamily="2" charset="2"/>
              <a:buChar char="§"/>
              <a:defRPr/>
            </a:pPr>
            <a:r>
              <a:rPr lang="es-ES_tradnl" sz="2000" dirty="0" smtClean="0"/>
              <a:t>Los países deben establecer un </a:t>
            </a:r>
            <a:r>
              <a:rPr lang="es-ES_tradnl" sz="2000" b="1" dirty="0" smtClean="0"/>
              <a:t>sistema de nacional de vigilancia forestal sólido y transparente</a:t>
            </a:r>
            <a:r>
              <a:rPr lang="es-ES_tradnl" sz="2000" dirty="0" smtClean="0"/>
              <a:t> para calcular las emisiones y establecer un nivel de referencia que estará sujeto a evaluación técnica en el contexto de los pagos basados en resultados.</a:t>
            </a:r>
          </a:p>
          <a:p>
            <a:pPr fontAlgn="auto">
              <a:lnSpc>
                <a:spcPct val="100000"/>
              </a:lnSpc>
              <a:spcAft>
                <a:spcPts val="0"/>
              </a:spcAft>
              <a:defRPr/>
            </a:pPr>
            <a:endParaRPr lang="es-ES" sz="2000" dirty="0" smtClean="0"/>
          </a:p>
          <a:p>
            <a:endParaRPr lang="es-E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50494"/>
          </a:xfrm>
        </p:spPr>
        <p:txBody>
          <a:bodyPr/>
          <a:lstStyle/>
          <a:p>
            <a:pPr>
              <a:lnSpc>
                <a:spcPct val="100000"/>
              </a:lnSpc>
            </a:pPr>
            <a:r>
              <a:rPr lang="es-AR" dirty="0" smtClean="0"/>
              <a:t>Modalidades de los sistemas nacionales </a:t>
            </a:r>
            <a:br>
              <a:rPr lang="es-AR" dirty="0" smtClean="0"/>
            </a:br>
            <a:r>
              <a:rPr lang="es-AR" dirty="0" smtClean="0"/>
              <a:t>de vigilancia forestal</a:t>
            </a:r>
            <a:endParaRPr lang="es-AR" dirty="0"/>
          </a:p>
        </p:txBody>
      </p:sp>
      <p:sp>
        <p:nvSpPr>
          <p:cNvPr id="3" name="Tijdelijke aanduiding voor tekst 2"/>
          <p:cNvSpPr>
            <a:spLocks noGrp="1"/>
          </p:cNvSpPr>
          <p:nvPr>
            <p:ph type="body" sz="quarter" idx="10"/>
          </p:nvPr>
        </p:nvSpPr>
        <p:spPr>
          <a:xfrm>
            <a:off x="421200" y="1718825"/>
            <a:ext cx="8521188" cy="4372274"/>
          </a:xfrm>
        </p:spPr>
        <p:txBody>
          <a:bodyPr/>
          <a:lstStyle/>
          <a:p>
            <a:pPr marL="0" lvl="0" indent="0">
              <a:spcBef>
                <a:spcPts val="500"/>
              </a:spcBef>
              <a:buClr>
                <a:srgbClr val="005172"/>
              </a:buClr>
              <a:buNone/>
            </a:pPr>
            <a:r>
              <a:rPr lang="es-AR" sz="2000" dirty="0" smtClean="0">
                <a:solidFill>
                  <a:srgbClr val="005172"/>
                </a:solidFill>
              </a:rPr>
              <a:t>La implementación total de acciones basadas en resultados requiere sistemas nacionales de vigilancia forestal (</a:t>
            </a:r>
            <a:r>
              <a:rPr lang="es-AR" sz="1600" dirty="0" smtClean="0">
                <a:solidFill>
                  <a:srgbClr val="005172"/>
                </a:solidFill>
              </a:rPr>
              <a:t>CMNUCC [</a:t>
            </a:r>
            <a:r>
              <a:rPr lang="es-AR" sz="1600" dirty="0" smtClean="0"/>
              <a:t>2014], 11/CP.19).</a:t>
            </a:r>
          </a:p>
          <a:p>
            <a:pPr marL="0" indent="0">
              <a:buNone/>
            </a:pPr>
            <a:r>
              <a:rPr lang="es-AR" sz="2000" dirty="0" smtClean="0"/>
              <a:t>Los sistemas nacionales de vigilancia forestal (con mecanismos de seguimiento y presentación de informes en el nivel subnacional como medida provisoria, si corresponde), deben:</a:t>
            </a:r>
          </a:p>
          <a:p>
            <a:pPr>
              <a:spcBef>
                <a:spcPts val="500"/>
              </a:spcBef>
            </a:pPr>
            <a:r>
              <a:rPr lang="es-AR" sz="1800" dirty="0" smtClean="0"/>
              <a:t>basarse en los sistemas existentes, según corresponda; </a:t>
            </a:r>
          </a:p>
          <a:p>
            <a:pPr>
              <a:spcBef>
                <a:spcPts val="500"/>
              </a:spcBef>
            </a:pPr>
            <a:r>
              <a:rPr lang="es-AR" sz="1800" dirty="0" smtClean="0"/>
              <a:t>permitir la evaluación de distintos tipos de bosques dentro de un país, entre ellos, los bosques naturales; </a:t>
            </a:r>
          </a:p>
          <a:p>
            <a:pPr>
              <a:spcBef>
                <a:spcPts val="500"/>
              </a:spcBef>
            </a:pPr>
            <a:r>
              <a:rPr lang="es-AR" sz="1800" dirty="0" smtClean="0"/>
              <a:t>ser flexibles y permitir mejoras;</a:t>
            </a:r>
          </a:p>
          <a:p>
            <a:pPr>
              <a:spcBef>
                <a:spcPts val="500"/>
              </a:spcBef>
            </a:pPr>
            <a:r>
              <a:rPr lang="es-AR" sz="1800" dirty="0" smtClean="0"/>
              <a:t>reflejar, según corresponda, el enfoque por etapas.</a:t>
            </a:r>
            <a:r>
              <a:rPr dirty="0"/>
              <a:t/>
            </a:r>
            <a:br>
              <a:rPr dirty="0"/>
            </a:br>
            <a:endParaRPr lang="es-E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0000"/>
          </a:xfrm>
        </p:spPr>
        <p:txBody>
          <a:bodyPr/>
          <a:lstStyle/>
          <a:p>
            <a:r>
              <a:rPr dirty="0" smtClean="0"/>
              <a:t>Orientación metodológica de la CMNUCC</a:t>
            </a:r>
            <a:endParaRPr lang="es-ES" dirty="0"/>
          </a:p>
        </p:txBody>
      </p:sp>
      <p:sp>
        <p:nvSpPr>
          <p:cNvPr id="3" name="Tijdelijke aanduiding voor tekst 2"/>
          <p:cNvSpPr>
            <a:spLocks noGrp="1"/>
          </p:cNvSpPr>
          <p:nvPr>
            <p:ph type="body" sz="quarter" idx="10"/>
          </p:nvPr>
        </p:nvSpPr>
        <p:spPr>
          <a:xfrm>
            <a:off x="421200" y="1436914"/>
            <a:ext cx="8521188" cy="4132613"/>
          </a:xfrm>
        </p:spPr>
        <p:txBody>
          <a:bodyPr/>
          <a:lstStyle/>
          <a:p>
            <a:pPr marL="0" lvl="0" indent="0">
              <a:buClr>
                <a:srgbClr val="005172"/>
              </a:buClr>
              <a:buNone/>
            </a:pPr>
            <a:r>
              <a:rPr lang="es-DO" sz="2000" dirty="0" smtClean="0">
                <a:solidFill>
                  <a:srgbClr val="005172"/>
                </a:solidFill>
              </a:rPr>
              <a:t>Los sistemas nacionales de vigilancia forestal deben:</a:t>
            </a:r>
          </a:p>
          <a:p>
            <a:pPr>
              <a:buClr>
                <a:srgbClr val="005172"/>
              </a:buClr>
            </a:pPr>
            <a:r>
              <a:rPr lang="es-DO" sz="1800" dirty="0" smtClean="0">
                <a:solidFill>
                  <a:srgbClr val="005172"/>
                </a:solidFill>
              </a:rPr>
              <a:t>usar una combinación de métodos de detección remota y mediciones sobre el terreno para elaborar el inventario del carbono forestal; </a:t>
            </a:r>
          </a:p>
          <a:p>
            <a:pPr>
              <a:buClr>
                <a:srgbClr val="005172"/>
              </a:buClr>
            </a:pPr>
            <a:r>
              <a:rPr lang="es-DO" sz="1800" dirty="0" smtClean="0"/>
              <a:t>proporcionar estimaciones transparentes, coherentes, en lo posible exactas y que reduzcan las incertidumbres, teniendo en cuenta los medios y las capacidades nacionales</a:t>
            </a:r>
            <a:r>
              <a:rPr lang="es-DO" sz="1800" dirty="0" smtClean="0">
                <a:solidFill>
                  <a:srgbClr val="005172"/>
                </a:solidFill>
              </a:rPr>
              <a:t>; </a:t>
            </a:r>
          </a:p>
          <a:p>
            <a:pPr>
              <a:buClr>
                <a:srgbClr val="005172"/>
              </a:buClr>
            </a:pPr>
            <a:r>
              <a:rPr lang="es-DO" sz="1800" dirty="0" smtClean="0"/>
              <a:t>ser transparentes ,y sus resultados deben estar disponibles para ser sometidos a revisiones.</a:t>
            </a:r>
          </a:p>
          <a:p>
            <a:pPr lvl="0">
              <a:buClr>
                <a:srgbClr val="005172"/>
              </a:buClr>
              <a:buNone/>
            </a:pPr>
            <a:r>
              <a:rPr lang="es-DO" sz="1600" dirty="0" smtClean="0">
                <a:solidFill>
                  <a:srgbClr val="005172"/>
                </a:solidFill>
              </a:rPr>
              <a:t>CMNUCC (2009) 4/CP.15, Orientación metodológica para las actividades de REDD+</a:t>
            </a:r>
          </a:p>
          <a:p>
            <a:pPr>
              <a:buNone/>
            </a:pPr>
            <a:endParaRPr lang="es-D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17487"/>
            <a:ext cx="8442796" cy="791650"/>
          </a:xfrm>
        </p:spPr>
        <p:txBody>
          <a:bodyPr/>
          <a:lstStyle/>
          <a:p>
            <a:r>
              <a:rPr lang="es-CR" dirty="0" smtClean="0"/>
              <a:t>Esquema de la conferencia</a:t>
            </a:r>
            <a:endParaRPr lang="es-CR"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Requerimientos de la CMNUCC para los sistemas nacionales de vigilancia forestal (SNVF) y para la medición, notificación y verificación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b="1" dirty="0">
                <a:solidFill>
                  <a:schemeClr val="bg2"/>
                </a:solidFill>
                <a:latin typeface="Verdana" pitchFamily="34" charset="0"/>
              </a:rPr>
              <a:t>Marco para los </a:t>
            </a:r>
            <a:r>
              <a:rPr lang="es-AR" sz="2200" b="1" dirty="0" smtClean="0">
                <a:solidFill>
                  <a:schemeClr val="bg2"/>
                </a:solidFill>
                <a:latin typeface="Verdana" pitchFamily="34" charset="0"/>
              </a:rPr>
              <a:t>SNVF.</a:t>
            </a:r>
            <a:endParaRPr lang="es-AR" sz="2200" b="1" dirty="0">
              <a:solidFill>
                <a:schemeClr val="bg2"/>
              </a:solidFill>
              <a:latin typeface="Verdana" pitchFamily="34" charset="0"/>
            </a:endParaRP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Fortalecimiento de la capacidad técnica e institucional para los SNVF y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Planificación e implementación de un SNVF para la MNV de las actividades de REDD+.</a:t>
            </a:r>
          </a:p>
          <a:p>
            <a:pPr marL="342900" lvl="0" indent="-342900">
              <a:lnSpc>
                <a:spcPts val="2500"/>
              </a:lnSpc>
              <a:spcBef>
                <a:spcPts val="1200"/>
              </a:spcBef>
              <a:buClr>
                <a:schemeClr val="bg2">
                  <a:lumMod val="20000"/>
                  <a:lumOff val="80000"/>
                </a:schemeClr>
              </a:buClr>
              <a:buSzPct val="100000"/>
              <a:buFont typeface="+mj-lt"/>
              <a:buAutoNum type="arabicPeriod"/>
              <a:defRPr/>
            </a:pPr>
            <a:r>
              <a:rPr lang="es-AR" sz="2200" dirty="0">
                <a:solidFill>
                  <a:schemeClr val="bg2">
                    <a:lumMod val="20000"/>
                    <a:lumOff val="80000"/>
                  </a:schemeClr>
                </a:solidFill>
                <a:latin typeface="Verdana" pitchFamily="34" charset="0"/>
              </a:rPr>
              <a:t>Impacto en los costos y diversos factores que influyen en ellos.</a:t>
            </a: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21839</TotalTime>
  <Words>6427</Words>
  <Application>Microsoft Office PowerPoint</Application>
  <PresentationFormat>On-screen Show (4:3)</PresentationFormat>
  <Paragraphs>542</Paragraphs>
  <Slides>45</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Sendnya</vt:lpstr>
      <vt:lpstr>Tahoma</vt:lpstr>
      <vt:lpstr>Times New Roman</vt:lpstr>
      <vt:lpstr>Verdana</vt:lpstr>
      <vt:lpstr>Wingdings</vt:lpstr>
      <vt:lpstr>Wageningen UR</vt:lpstr>
      <vt:lpstr>Módulo 1.2: Marco para la construcción  de sistemas nacionales de vigilancia forestal  para las actividades de REDD+</vt:lpstr>
      <vt:lpstr>Material de referencia</vt:lpstr>
      <vt:lpstr>Material de referencia</vt:lpstr>
      <vt:lpstr>Esquema de la conferencia</vt:lpstr>
      <vt:lpstr>Esquema de la conferencia</vt:lpstr>
      <vt:lpstr>Sistemas nacionales de vigilancia forestal  y MNV</vt:lpstr>
      <vt:lpstr>Modalidades de los sistemas nacionales  de vigilancia forestal</vt:lpstr>
      <vt:lpstr>Orientación metodológica de la CMNUCC</vt:lpstr>
      <vt:lpstr>Esquema de la conferencia</vt:lpstr>
      <vt:lpstr>Relación entre la MNV de las actividades de REDD+ y los sistemas nacionales de vigilancia forestal</vt:lpstr>
      <vt:lpstr>Beneficios múltiples del sistema nacional de vigilancia forestal (SNVF)</vt:lpstr>
      <vt:lpstr>Marco para la vigilancia de las actividades de REDD+ en el nivel nacional</vt:lpstr>
      <vt:lpstr>Uso de detección remota dentro de los SNVF</vt:lpstr>
      <vt:lpstr>Desafíos técnicos para el uso de la detección remota</vt:lpstr>
      <vt:lpstr>Esquema de la conferencia</vt:lpstr>
      <vt:lpstr>Requerimientos para los SNVF  y fortalecimiento de la capacidad</vt:lpstr>
      <vt:lpstr>Evaluación de las capacidades técnicas existentes  para la vigilancia forestal a nivel nacional y comparación con los requerimientos del sistema de MNV</vt:lpstr>
      <vt:lpstr>Capacidades de vigilancia de REDD+ </vt:lpstr>
      <vt:lpstr>Capacidades de seguimiento de REDD+  frente a la participación</vt:lpstr>
      <vt:lpstr>Fortalecimiento de la capacidad técnica  e institucional</vt:lpstr>
      <vt:lpstr>Mejora de las capacidades para los SNVF mediante el enfoque de REDD+ en etapas</vt:lpstr>
      <vt:lpstr>Coordinación de la MNV en diferentes niveles</vt:lpstr>
      <vt:lpstr>Marco institucional</vt:lpstr>
      <vt:lpstr>Fortalecimiento de la capacidad institucional</vt:lpstr>
      <vt:lpstr>Esquema de la conferencia</vt:lpstr>
      <vt:lpstr>Planificación e implementación de la MNV de las actividades de REDD+ </vt:lpstr>
      <vt:lpstr>Proceso para establecer un sistema nacional de vigilancia</vt:lpstr>
      <vt:lpstr>Objetivos y diseño</vt:lpstr>
      <vt:lpstr>Fase de objetivos y diseño del SNVF</vt:lpstr>
      <vt:lpstr>Establecimiento del sistema de vigilancia</vt:lpstr>
      <vt:lpstr>Vigilancia en la fase de establecimiento</vt:lpstr>
      <vt:lpstr>Análisis e informes</vt:lpstr>
      <vt:lpstr>Ejemplo: Hoja de ruta de la MNV de REDD+ para Etiopía</vt:lpstr>
      <vt:lpstr>Esquema de la conferencia</vt:lpstr>
      <vt:lpstr>Impacto de un SNVF en los costos</vt:lpstr>
      <vt:lpstr>Costos de la detección remota</vt:lpstr>
      <vt:lpstr>Utilidad de sensores ópticos en diversas resoluciones para la vigilancia de la deforestación</vt:lpstr>
      <vt:lpstr>Principales misiones ópticas previstas  con datos de libre acceso</vt:lpstr>
      <vt:lpstr>Principales misiones de radar de apertura sintética (SAR) previstas con datos  de libre acceso</vt:lpstr>
      <vt:lpstr>Costo de la vigilancia y el fortalecimiento de la capacidad</vt:lpstr>
      <vt:lpstr>En síntesis</vt:lpstr>
      <vt:lpstr>Ejemplos de países y ejercicios</vt:lpstr>
      <vt:lpstr>Módulos de consulta recomendados</vt:lpstr>
      <vt:lpstr>Bibliografía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Cecilia Iyaca</cp:lastModifiedBy>
  <cp:revision>1368</cp:revision>
  <dcterms:created xsi:type="dcterms:W3CDTF">2011-09-29T08:30:03Z</dcterms:created>
  <dcterms:modified xsi:type="dcterms:W3CDTF">2015-06-12T16:25:07Z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